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60" r:id="rId3"/>
    <p:sldMasterId id="2147483672" r:id="rId4"/>
  </p:sldMasterIdLst>
  <p:notesMasterIdLst>
    <p:notesMasterId r:id="rId32"/>
  </p:notesMasterIdLst>
  <p:sldIdLst>
    <p:sldId id="293" r:id="rId5"/>
    <p:sldId id="294" r:id="rId6"/>
    <p:sldId id="282" r:id="rId7"/>
    <p:sldId id="295" r:id="rId8"/>
    <p:sldId id="284" r:id="rId9"/>
    <p:sldId id="285" r:id="rId10"/>
    <p:sldId id="268" r:id="rId11"/>
    <p:sldId id="258" r:id="rId12"/>
    <p:sldId id="296" r:id="rId13"/>
    <p:sldId id="265" r:id="rId14"/>
    <p:sldId id="269" r:id="rId15"/>
    <p:sldId id="259" r:id="rId16"/>
    <p:sldId id="270" r:id="rId17"/>
    <p:sldId id="260" r:id="rId18"/>
    <p:sldId id="271" r:id="rId19"/>
    <p:sldId id="261" r:id="rId20"/>
    <p:sldId id="274" r:id="rId21"/>
    <p:sldId id="283" r:id="rId22"/>
    <p:sldId id="266" r:id="rId23"/>
    <p:sldId id="267" r:id="rId24"/>
    <p:sldId id="286" r:id="rId25"/>
    <p:sldId id="288" r:id="rId26"/>
    <p:sldId id="289" r:id="rId27"/>
    <p:sldId id="290" r:id="rId28"/>
    <p:sldId id="297" r:id="rId29"/>
    <p:sldId id="298" r:id="rId30"/>
    <p:sldId id="29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E34"/>
    <a:srgbClr val="9A9838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43" autoAdjust="0"/>
    <p:restoredTop sz="86395"/>
  </p:normalViewPr>
  <p:slideViewPr>
    <p:cSldViewPr>
      <p:cViewPr varScale="1">
        <p:scale>
          <a:sx n="75" d="100"/>
          <a:sy n="75" d="100"/>
        </p:scale>
        <p:origin x="16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9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Macro-Enabled_Worksheet.xlsm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95283018867924E-2"/>
          <c:y val="2.01511335012594E-2"/>
          <c:w val="0.94103773584905703"/>
          <c:h val="0.926952141057935"/>
        </c:manualLayout>
      </c:layout>
      <c:lineChart>
        <c:grouping val="standard"/>
        <c:varyColors val="0"/>
        <c:ser>
          <c:idx val="0"/>
          <c:order val="0"/>
          <c:spPr>
            <a:ln w="14957">
              <a:solidFill>
                <a:srgbClr val="63AAFE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cat>
            <c:numRef>
              <c:f>Sheet1!$F$9:$F$20</c:f>
              <c:numCache>
                <c:formatCode>#,##0.00</c:formatCode>
                <c:ptCount val="12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</c:numCache>
            </c:numRef>
          </c:cat>
          <c:val>
            <c:numRef>
              <c:f>Sheet1!$G$9:$G$21</c:f>
              <c:numCache>
                <c:formatCode>#,##0.00</c:formatCode>
                <c:ptCount val="13"/>
                <c:pt idx="0">
                  <c:v>1670.117322291235</c:v>
                </c:pt>
                <c:pt idx="1">
                  <c:v>6680.4692891649402</c:v>
                </c:pt>
                <c:pt idx="2">
                  <c:v>15031.055900621121</c:v>
                </c:pt>
                <c:pt idx="3">
                  <c:v>26721.877156659761</c:v>
                </c:pt>
                <c:pt idx="4">
                  <c:v>41752.933057280869</c:v>
                </c:pt>
                <c:pt idx="5">
                  <c:v>60124.223602484468</c:v>
                </c:pt>
                <c:pt idx="6">
                  <c:v>81835.74879227046</c:v>
                </c:pt>
                <c:pt idx="7">
                  <c:v>106887.508626639</c:v>
                </c:pt>
                <c:pt idx="8">
                  <c:v>135279.50310559009</c:v>
                </c:pt>
                <c:pt idx="9">
                  <c:v>167011.7322291235</c:v>
                </c:pt>
                <c:pt idx="10">
                  <c:v>202084.1959972395</c:v>
                </c:pt>
                <c:pt idx="11">
                  <c:v>240496.89440993799</c:v>
                </c:pt>
                <c:pt idx="12">
                  <c:v>282249.82746721868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04-4DBB-AC4F-4060B2576B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68160"/>
        <c:axId val="33070080"/>
      </c:lineChart>
      <c:catAx>
        <c:axId val="33068160"/>
        <c:scaling>
          <c:orientation val="minMax"/>
        </c:scaling>
        <c:delete val="0"/>
        <c:axPos val="b"/>
        <c:majorGridlines>
          <c:spPr>
            <a:ln w="3740">
              <a:solidFill>
                <a:srgbClr val="000000"/>
              </a:solidFill>
              <a:prstDash val="sys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3740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94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307008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3070080"/>
        <c:scaling>
          <c:orientation val="minMax"/>
        </c:scaling>
        <c:delete val="0"/>
        <c:axPos val="l"/>
        <c:majorGridlines>
          <c:spPr>
            <a:ln w="3740">
              <a:solidFill>
                <a:srgbClr val="000000"/>
              </a:solidFill>
              <a:prstDash val="sys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3740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94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3068160"/>
        <c:crosses val="autoZero"/>
        <c:crossBetween val="midCat"/>
      </c:valAx>
      <c:spPr>
        <a:solidFill>
          <a:srgbClr val="C0C0C0"/>
        </a:solidFill>
        <a:ln w="14957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4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04EEF-4DB4-0E43-966C-F5DD86FC13AB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4694E-90FD-AF40-9B88-D7880A80B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71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Poll Question</a:t>
            </a:r>
          </a:p>
          <a:p>
            <a:endParaRPr lang="en-US" b="1" u="sng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you using cargo D Rings as a safety chain bracket?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lphaLcParenR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</a:t>
            </a:r>
          </a:p>
          <a:p>
            <a:pPr marL="228600" lvl="0" indent="-228600">
              <a:buFont typeface="+mj-lt"/>
              <a:buAutoNum type="alphaLcParenR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</a:p>
          <a:p>
            <a:pPr marL="228600" lvl="0" indent="-228600">
              <a:buFont typeface="+mj-lt"/>
              <a:buAutoNum type="alphaLcParenR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sure</a:t>
            </a:r>
          </a:p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4694E-90FD-AF40-9B88-D7880A80B6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6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 Question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brand of pintle hitch do you use today?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lphaLcParenR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lphaLcParenR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 Holland</a:t>
            </a:r>
          </a:p>
          <a:p>
            <a:pPr marL="228600" lvl="0" indent="-228600">
              <a:buFont typeface="+mj-lt"/>
              <a:buAutoNum type="alphaLcParenR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Buyers Products</a:t>
            </a:r>
          </a:p>
          <a:p>
            <a:pPr marL="228600" lvl="0" indent="-228600">
              <a:buFont typeface="+mj-lt"/>
              <a:buAutoNum type="alphaLcParenR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Wallace Forge</a:t>
            </a:r>
          </a:p>
          <a:p>
            <a:pPr marL="228600" lvl="0" indent="-228600">
              <a:buFont typeface="+mj-lt"/>
              <a:buAutoNum type="alphaLcParenR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</a:p>
          <a:p>
            <a:pPr marL="228600" lvl="0" indent="-228600">
              <a:buFont typeface="+mj-lt"/>
              <a:buAutoNum type="alphaLcParenR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don’t know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4694E-90FD-AF40-9B88-D7880A80B6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6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4694E-90FD-AF40-9B88-D7880A80B6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71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all the competitive options available – why would I choose Premier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the others?</a:t>
            </a:r>
          </a:p>
          <a:p>
            <a:pPr marL="228600" indent="-228600">
              <a:buFont typeface="+mj-lt"/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It looks like you’ve shown your competitors products, what assurance can you give me that Premier will last longer and is safer when the specs seem so similar?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If I want help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my equipment, do you have a product expert that can meet with me?  Is that via phone or in-person?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 startAt="4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know the capacities are typically different if I drive off-road.  What’s Premier’s stance on this? </a:t>
            </a:r>
          </a:p>
          <a:p>
            <a:pPr marL="228600" indent="-228600">
              <a:buAutoNum type="arabicPeriod" startAt="4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How do I know when my coupling components are out of service?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4694E-90FD-AF40-9B88-D7880A80B6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3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96200" y="587375"/>
            <a:ext cx="4572000" cy="1241425"/>
          </a:xfrm>
        </p:spPr>
        <p:txBody>
          <a:bodyPr>
            <a:normAutofit/>
          </a:bodyPr>
          <a:lstStyle>
            <a:lvl1pPr algn="l">
              <a:defRPr sz="4400" baseline="0"/>
            </a:lvl1pPr>
          </a:lstStyle>
          <a:p>
            <a:r>
              <a:rPr lang="en-US" dirty="0"/>
              <a:t>Orange 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emier_logo_new.png">
            <a:extLst>
              <a:ext uri="{FF2B5EF4-FFF2-40B4-BE49-F238E27FC236}">
                <a16:creationId xmlns:a16="http://schemas.microsoft.com/office/drawing/2014/main" id="{E278100F-8DB1-994A-83A9-81CBDF584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41" y="6288210"/>
            <a:ext cx="1533359" cy="5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4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8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47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2167-F627-DD44-9F65-39C1B33A51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D1A4-2C04-9B40-8224-3D52D8738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84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2167-F627-DD44-9F65-39C1B33A51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D1A4-2C04-9B40-8224-3D52D8738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98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2167-F627-DD44-9F65-39C1B33A51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D1A4-2C04-9B40-8224-3D52D8738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0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2167-F627-DD44-9F65-39C1B33A51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D1A4-2C04-9B40-8224-3D52D8738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2167-F627-DD44-9F65-39C1B33A51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D1A4-2C04-9B40-8224-3D52D8738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44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2167-F627-DD44-9F65-39C1B33A51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D1A4-2C04-9B40-8224-3D52D8738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7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2167-F627-DD44-9F65-39C1B33A51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D1A4-2C04-9B40-8224-3D52D8738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66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2167-F627-DD44-9F65-39C1B33A51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D1A4-2C04-9B40-8224-3D52D8738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emier_logo_new.png">
            <a:extLst>
              <a:ext uri="{FF2B5EF4-FFF2-40B4-BE49-F238E27FC236}">
                <a16:creationId xmlns:a16="http://schemas.microsoft.com/office/drawing/2014/main" id="{FD533977-AD3E-E348-8984-9E63D4FF5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41" y="6288210"/>
            <a:ext cx="1533359" cy="5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07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2167-F627-DD44-9F65-39C1B33A51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D1A4-2C04-9B40-8224-3D52D8738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56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2167-F627-DD44-9F65-39C1B33A51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D1A4-2C04-9B40-8224-3D52D8738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12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2167-F627-DD44-9F65-39C1B33A51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D1A4-2C04-9B40-8224-3D52D8738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01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2CF-C02B-44EC-922B-3F8C25253036}" type="datetimeFigureOut">
              <a:rPr lang="en-CA" smtClean="0"/>
              <a:t>2024-04-08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084-C562-414F-B8DF-ED404E70A296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62291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2CF-C02B-44EC-922B-3F8C25253036}" type="datetimeFigureOut">
              <a:rPr lang="en-CA" smtClean="0"/>
              <a:t>2024-04-08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084-C562-414F-B8DF-ED404E70A2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8356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2CF-C02B-44EC-922B-3F8C25253036}" type="datetimeFigureOut">
              <a:rPr lang="en-CA" smtClean="0"/>
              <a:t>2024-04-08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084-C562-414F-B8DF-ED404E70A296}" type="slidenum">
              <a:rPr lang="en-CA" smtClean="0"/>
              <a:t>‹#›</a:t>
            </a:fld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54499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2CF-C02B-44EC-922B-3F8C25253036}" type="datetimeFigureOut">
              <a:rPr lang="en-CA" smtClean="0"/>
              <a:t>2024-04-08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084-C562-414F-B8DF-ED404E70A2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8592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2CF-C02B-44EC-922B-3F8C25253036}" type="datetimeFigureOut">
              <a:rPr lang="en-CA" smtClean="0"/>
              <a:t>2024-04-08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084-C562-414F-B8DF-ED404E70A296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03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2CF-C02B-44EC-922B-3F8C25253036}" type="datetimeFigureOut">
              <a:rPr lang="en-CA" smtClean="0"/>
              <a:t>2024-04-08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084-C562-414F-B8DF-ED404E70A2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8499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2CF-C02B-44EC-922B-3F8C25253036}" type="datetimeFigureOut">
              <a:rPr lang="en-CA" smtClean="0"/>
              <a:t>2024-04-08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084-C562-414F-B8DF-ED404E70A2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347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emier_logo_new.png">
            <a:extLst>
              <a:ext uri="{FF2B5EF4-FFF2-40B4-BE49-F238E27FC236}">
                <a16:creationId xmlns:a16="http://schemas.microsoft.com/office/drawing/2014/main" id="{1C4E38F8-0D1A-3647-A180-DC7992A47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41" y="6288210"/>
            <a:ext cx="1533359" cy="5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21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1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2CF-C02B-44EC-922B-3F8C25253036}" type="datetimeFigureOut">
              <a:rPr lang="en-CA" smtClean="0"/>
              <a:t>2024-04-08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084-C562-414F-B8DF-ED404E70A296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688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2CF-C02B-44EC-922B-3F8C25253036}" type="datetimeFigureOut">
              <a:rPr lang="en-CA" smtClean="0"/>
              <a:t>2024-04-08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084-C562-414F-B8DF-ED404E70A2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5430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2CF-C02B-44EC-922B-3F8C25253036}" type="datetimeFigureOut">
              <a:rPr lang="en-CA" smtClean="0"/>
              <a:t>2024-04-08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084-C562-414F-B8DF-ED404E70A2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288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2"/>
            <a:ext cx="2438400" cy="5410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2CF-C02B-44EC-922B-3F8C25253036}" type="datetimeFigureOut">
              <a:rPr lang="en-CA" smtClean="0"/>
              <a:t>2024-04-08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D084-C562-414F-B8DF-ED404E70A2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6019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ick_figure_title_20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3556005" y="2171703"/>
            <a:ext cx="6604001" cy="8001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3225801" y="1295403"/>
            <a:ext cx="7213601" cy="860425"/>
          </a:xfrm>
        </p:spPr>
        <p:txBody>
          <a:bodyPr anchor="b" anchorCtr="0"/>
          <a:lstStyle>
            <a:lvl1pPr algn="ctr"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93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nimated_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133601" y="1066800"/>
            <a:ext cx="9347200" cy="403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11205" y="206381"/>
            <a:ext cx="10769600" cy="860425"/>
          </a:xfrm>
        </p:spPr>
        <p:txBody>
          <a:bodyPr anchor="b" anchorCtr="0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0832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Graphic_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11204" y="739781"/>
            <a:ext cx="10769597" cy="860425"/>
          </a:xfrm>
        </p:spPr>
        <p:txBody>
          <a:bodyPr anchor="b" anchorCtr="0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931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914405" y="1828800"/>
            <a:ext cx="10363200" cy="6858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11205" y="1381125"/>
            <a:ext cx="107696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9749807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657606" y="2866200"/>
            <a:ext cx="7823201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2" y="381002"/>
            <a:ext cx="10871201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25604" y="838200"/>
            <a:ext cx="83312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657606" y="1447800"/>
            <a:ext cx="7823201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657606" y="2157000"/>
            <a:ext cx="7823201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657606" y="3575400"/>
            <a:ext cx="7823201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657606" y="4284600"/>
            <a:ext cx="7823201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945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5206" y="1447800"/>
            <a:ext cx="4572001" cy="3810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7205" y="1447800"/>
            <a:ext cx="4572001" cy="3810000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11205" y="381002"/>
            <a:ext cx="107696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1205" y="914400"/>
            <a:ext cx="107696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35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remier_logo_new.png">
            <a:extLst>
              <a:ext uri="{FF2B5EF4-FFF2-40B4-BE49-F238E27FC236}">
                <a16:creationId xmlns:a16="http://schemas.microsoft.com/office/drawing/2014/main" id="{F591F12B-006F-7B48-B48C-D931B47784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41" y="6288210"/>
            <a:ext cx="1533359" cy="5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616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743205" y="1447800"/>
            <a:ext cx="7416801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Level 2</a:t>
            </a:r>
            <a:br>
              <a:rPr lang="en-US" dirty="0"/>
            </a:br>
            <a:r>
              <a:rPr lang="en-US" dirty="0"/>
              <a:t>Level 3</a:t>
            </a:r>
            <a:br>
              <a:rPr lang="en-US" dirty="0"/>
            </a:br>
            <a:r>
              <a:rPr lang="en-US" dirty="0"/>
              <a:t>Level 4</a:t>
            </a:r>
            <a:br>
              <a:rPr lang="en-US" dirty="0"/>
            </a:br>
            <a:r>
              <a:rPr lang="en-US" dirty="0"/>
              <a:t>Level 5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3759200" y="3276600"/>
            <a:ext cx="72644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Level 2</a:t>
            </a:r>
            <a:br>
              <a:rPr lang="en-US" dirty="0"/>
            </a:br>
            <a:r>
              <a:rPr lang="en-US" dirty="0"/>
              <a:t>Level 3</a:t>
            </a:r>
            <a:br>
              <a:rPr lang="en-US" dirty="0"/>
            </a:br>
            <a:r>
              <a:rPr lang="en-US" dirty="0"/>
              <a:t>Level 4</a:t>
            </a:r>
            <a:br>
              <a:rPr lang="en-US" dirty="0"/>
            </a:br>
            <a:r>
              <a:rPr lang="en-US" dirty="0"/>
              <a:t>Level 5</a:t>
            </a:r>
          </a:p>
        </p:txBody>
      </p:sp>
      <p:sp>
        <p:nvSpPr>
          <p:cNvPr id="12" name="subtitle"/>
          <p:cNvSpPr>
            <a:spLocks noGrp="1"/>
          </p:cNvSpPr>
          <p:nvPr>
            <p:ph type="body" sz="quarter" idx="13"/>
          </p:nvPr>
        </p:nvSpPr>
        <p:spPr>
          <a:xfrm>
            <a:off x="711205" y="990600"/>
            <a:ext cx="107696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711205" y="457202"/>
            <a:ext cx="107696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765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828806" y="3124206"/>
            <a:ext cx="3352801" cy="2057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876806" y="1447800"/>
            <a:ext cx="3352801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229605" y="3124200"/>
            <a:ext cx="3352801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930399" y="381002"/>
            <a:ext cx="85344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235202" y="990600"/>
            <a:ext cx="8026401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546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6801" y="990601"/>
            <a:ext cx="4470400" cy="291125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36801" y="1295401"/>
            <a:ext cx="4470400" cy="3886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08806" y="1295401"/>
            <a:ext cx="4572001" cy="3886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908805" y="990603"/>
            <a:ext cx="4483100" cy="291125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09602" y="381002"/>
            <a:ext cx="10871201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7838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2" y="1219200"/>
            <a:ext cx="3556001" cy="396240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09602" y="427038"/>
            <a:ext cx="10871201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0647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cont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6" y="1447800"/>
            <a:ext cx="6815665" cy="46783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1" y="1447802"/>
            <a:ext cx="4368801" cy="4373563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828800" y="579438"/>
            <a:ext cx="8534400" cy="6397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828802" y="381000"/>
            <a:ext cx="8055201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585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5367338"/>
            <a:ext cx="11074401" cy="338139"/>
          </a:xfrm>
        </p:spPr>
        <p:txBody>
          <a:bodyPr anchor="b"/>
          <a:lstStyle>
            <a:lvl1pPr algn="ctr"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12192000" cy="4724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5672142"/>
            <a:ext cx="11074401" cy="804863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8391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62A4FE1-025E-4D9D-BD9B-90C194781C20}" type="datetimeFigureOut">
              <a:rPr lang="en-US" smtClean="0"/>
              <a:pPr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EFCCA0D-0C12-4880-833B-E3B4CE6752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7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remier_logo_new.png">
            <a:extLst>
              <a:ext uri="{FF2B5EF4-FFF2-40B4-BE49-F238E27FC236}">
                <a16:creationId xmlns:a16="http://schemas.microsoft.com/office/drawing/2014/main" id="{A9A189E0-C28F-2145-AB0B-8AF99BB07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41" y="6288210"/>
            <a:ext cx="1533359" cy="5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0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premier_logo_new.png">
            <a:extLst>
              <a:ext uri="{FF2B5EF4-FFF2-40B4-BE49-F238E27FC236}">
                <a16:creationId xmlns:a16="http://schemas.microsoft.com/office/drawing/2014/main" id="{8B2AFA83-925E-FE43-83BE-EF142F8C3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41" y="6288210"/>
            <a:ext cx="1533359" cy="5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17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premier_logo_new.png">
            <a:extLst>
              <a:ext uri="{FF2B5EF4-FFF2-40B4-BE49-F238E27FC236}">
                <a16:creationId xmlns:a16="http://schemas.microsoft.com/office/drawing/2014/main" id="{3104C6F3-6A71-C746-A4BC-BAD642E93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41" y="6288210"/>
            <a:ext cx="1533359" cy="5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98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0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542F-2406-46F8-9A63-9AFE308EF2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03AA5-FCF6-4C42-B56D-B03C9103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2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6" Type="http://schemas.openxmlformats.org/officeDocument/2006/relationships/video" Target="../media/media1.mov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microsoft.com/office/2007/relationships/media" Target="../media/media1.mov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69000">
              <a:schemeClr val="bg1">
                <a:lumMod val="65000"/>
              </a:schemeClr>
            </a:gs>
            <a:gs pos="100000">
              <a:schemeClr val="bg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3542F-2406-46F8-9A63-9AFE308EF2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03AA5-FCF6-4C42-B56D-B03C9103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1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42167-F627-DD44-9F65-39C1B33A51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AD1A4-2C04-9B40-8224-3D52D8738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4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9DD122CF-C02B-44EC-922B-3F8C25253036}" type="datetimeFigureOut">
              <a:rPr lang="en-CA" smtClean="0"/>
              <a:t>2024-04-08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26AFD084-C562-414F-B8DF-ED404E70A296}" type="slidenum">
              <a:rPr lang="en-CA" smtClean="0"/>
              <a:t>‹#›</a:t>
            </a:fld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9910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ick_figure_presenting_slide_2011.mov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1" y="1066800"/>
            <a:ext cx="93472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427038"/>
            <a:ext cx="10871201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038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baseline="0">
          <a:solidFill>
            <a:schemeClr val="bg2"/>
          </a:solidFill>
          <a:latin typeface="+mj-lt"/>
          <a:ea typeface="+mj-ea"/>
          <a:cs typeface="Segoe UI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1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3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hyperlink" Target="http://www.minimizer.com/" TargetMode="External"/><Relationship Id="rId7" Type="http://schemas.openxmlformats.org/officeDocument/2006/relationships/oleObject" Target="../embeddings/oleObject1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openxmlformats.org/officeDocument/2006/relationships/hyperlink" Target="http://www.highbarbrands.com/training" TargetMode="External"/><Relationship Id="rId10" Type="http://schemas.openxmlformats.org/officeDocument/2006/relationships/image" Target="../media/image36.jpeg"/><Relationship Id="rId4" Type="http://schemas.openxmlformats.org/officeDocument/2006/relationships/hyperlink" Target="http://www.highbarbrands.com/" TargetMode="External"/><Relationship Id="rId9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0_textures_main_background.jpg">
            <a:extLst>
              <a:ext uri="{FF2B5EF4-FFF2-40B4-BE49-F238E27FC236}">
                <a16:creationId xmlns:a16="http://schemas.microsoft.com/office/drawing/2014/main" id="{99D21097-E853-094E-9ADE-DF6B5FEC43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6" b="57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733D63-616E-5F46-BE3F-7E8092AC7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2638" y="1928491"/>
            <a:ext cx="6086721" cy="2074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431C2B-E3C9-8344-9A19-7CE839A3A052}"/>
              </a:ext>
            </a:extLst>
          </p:cNvPr>
          <p:cNvSpPr txBox="1"/>
          <p:nvPr/>
        </p:nvSpPr>
        <p:spPr>
          <a:xfrm>
            <a:off x="1157370" y="4419600"/>
            <a:ext cx="9877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to Properly Select &amp; Maintain a Pintle Hitch &amp; Related Components</a:t>
            </a:r>
          </a:p>
        </p:txBody>
      </p:sp>
    </p:spTree>
    <p:extLst>
      <p:ext uri="{BB962C8B-B14F-4D97-AF65-F5344CB8AC3E}">
        <p14:creationId xmlns:p14="http://schemas.microsoft.com/office/powerpoint/2010/main" val="3001260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5681" y="2133600"/>
            <a:ext cx="8496319" cy="4248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283"/>
            <a:ext cx="4578637" cy="1362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899356" y="1308175"/>
            <a:ext cx="5410200" cy="5410200"/>
            <a:chOff x="-1905000" y="1295400"/>
            <a:chExt cx="5410200" cy="5410200"/>
          </a:xfrm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</p:grpSpPr>
        <p:sp>
          <p:nvSpPr>
            <p:cNvPr id="10" name="Oval 9"/>
            <p:cNvSpPr/>
            <p:nvPr/>
          </p:nvSpPr>
          <p:spPr>
            <a:xfrm>
              <a:off x="-1905000" y="1295400"/>
              <a:ext cx="5410200" cy="5410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prstMaterial="dkEdge">
              <a:bevelT w="1885950" h="23368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6"/>
            <p:cNvSpPr/>
            <p:nvPr/>
          </p:nvSpPr>
          <p:spPr>
            <a:xfrm>
              <a:off x="-1905000" y="1295400"/>
              <a:ext cx="5410200" cy="5410200"/>
            </a:xfrm>
            <a:custGeom>
              <a:avLst/>
              <a:gdLst/>
              <a:ahLst/>
              <a:cxnLst/>
              <a:rect l="l" t="t" r="r" b="b"/>
              <a:pathLst>
                <a:path w="5410200" h="5410200">
                  <a:moveTo>
                    <a:pt x="2705100" y="414319"/>
                  </a:moveTo>
                  <a:cubicBezTo>
                    <a:pt x="1439936" y="414319"/>
                    <a:pt x="414319" y="1439937"/>
                    <a:pt x="414319" y="2705100"/>
                  </a:cubicBezTo>
                  <a:cubicBezTo>
                    <a:pt x="414319" y="3970264"/>
                    <a:pt x="1439936" y="4995882"/>
                    <a:pt x="2705100" y="4995882"/>
                  </a:cubicBezTo>
                  <a:cubicBezTo>
                    <a:pt x="3970264" y="4995882"/>
                    <a:pt x="4995882" y="3970264"/>
                    <a:pt x="4995882" y="2705100"/>
                  </a:cubicBezTo>
                  <a:cubicBezTo>
                    <a:pt x="4995882" y="1439937"/>
                    <a:pt x="3970264" y="414319"/>
                    <a:pt x="2705100" y="414319"/>
                  </a:cubicBezTo>
                  <a:close/>
                  <a:moveTo>
                    <a:pt x="2705100" y="0"/>
                  </a:moveTo>
                  <a:cubicBezTo>
                    <a:pt x="4199086" y="0"/>
                    <a:pt x="5410200" y="1211114"/>
                    <a:pt x="5410200" y="2705100"/>
                  </a:cubicBezTo>
                  <a:cubicBezTo>
                    <a:pt x="5410200" y="4199086"/>
                    <a:pt x="4199086" y="5410200"/>
                    <a:pt x="2705100" y="5410200"/>
                  </a:cubicBezTo>
                  <a:cubicBezTo>
                    <a:pt x="1211114" y="5410200"/>
                    <a:pt x="0" y="4199086"/>
                    <a:pt x="0" y="2705100"/>
                  </a:cubicBezTo>
                  <a:cubicBezTo>
                    <a:pt x="0" y="1211114"/>
                    <a:pt x="1211114" y="0"/>
                    <a:pt x="27051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sp3d prstMaterial="plastic">
              <a:bevelT w="1885950" h="24130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Elbow Connector 40"/>
          <p:cNvCxnSpPr/>
          <p:nvPr/>
        </p:nvCxnSpPr>
        <p:spPr>
          <a:xfrm flipV="1">
            <a:off x="2427111" y="685800"/>
            <a:ext cx="8698089" cy="296333"/>
          </a:xfrm>
          <a:prstGeom prst="bentConnector3">
            <a:avLst>
              <a:gd name="adj1" fmla="val 8858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429000" y="3048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1 - Determine “Gross Trailer (s) Weight”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9200" y="3810000"/>
            <a:ext cx="200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40 000 lbs.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67200" y="1525417"/>
            <a:ext cx="7315200" cy="5667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“Gross Trailer (s) Weight” is usually determined by the Gross Vehicle Weight Rating (GVWR)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4267200" y="2092155"/>
            <a:ext cx="7315200" cy="804863"/>
          </a:xfrm>
        </p:spPr>
        <p:txBody>
          <a:bodyPr/>
          <a:lstStyle/>
          <a:p>
            <a:pPr algn="ctr"/>
            <a:r>
              <a:rPr lang="en-US" dirty="0"/>
              <a:t>This information is attached to the trailer by the trailer manufacturer</a:t>
            </a:r>
          </a:p>
        </p:txBody>
      </p:sp>
      <p:pic>
        <p:nvPicPr>
          <p:cNvPr id="14" name="Picture 13" descr="premier_logo_new.png">
            <a:extLst>
              <a:ext uri="{FF2B5EF4-FFF2-40B4-BE49-F238E27FC236}">
                <a16:creationId xmlns:a16="http://schemas.microsoft.com/office/drawing/2014/main" id="{2A1DE6C4-88A8-F447-BCEB-3D15F760C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41" y="6288210"/>
            <a:ext cx="1533359" cy="5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" grpId="0"/>
      <p:bldP spid="13" grpId="0"/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-1899356" y="1308175"/>
            <a:ext cx="5410200" cy="5410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  <a:sp3d prstMaterial="dkEdge">
            <a:bevelT w="1885950" h="2336800"/>
            <a:bevelB w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391400" y="555012"/>
            <a:ext cx="4572000" cy="5594768"/>
          </a:xfrm>
          <a:prstGeom prst="round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 w="444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extrusionH="95250" prstMaterial="plastic">
            <a:bevelT w="273050" h="1397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283"/>
            <a:ext cx="4578637" cy="1362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00925" y="687462"/>
            <a:ext cx="4572000" cy="124142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Gross Trailer Weight</a:t>
            </a:r>
          </a:p>
        </p:txBody>
      </p:sp>
      <p:sp>
        <p:nvSpPr>
          <p:cNvPr id="37" name="TextBox 36"/>
          <p:cNvSpPr txBox="1">
            <a:spLocks/>
          </p:cNvSpPr>
          <p:nvPr/>
        </p:nvSpPr>
        <p:spPr>
          <a:xfrm>
            <a:off x="7772400" y="1676400"/>
            <a:ext cx="3810000" cy="414696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Only the trailer is considered when selecting your Coupling or Drawbar Eye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Safety Chain Hangers -  Must have ultimate strength of no less then the MGTW 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283"/>
            <a:ext cx="4578637" cy="1362144"/>
          </a:xfrm>
          <a:prstGeom prst="rect">
            <a:avLst/>
          </a:prstGeom>
        </p:spPr>
      </p:pic>
      <p:sp>
        <p:nvSpPr>
          <p:cNvPr id="14" name="Oval 6"/>
          <p:cNvSpPr/>
          <p:nvPr/>
        </p:nvSpPr>
        <p:spPr>
          <a:xfrm>
            <a:off x="762000" y="1044784"/>
            <a:ext cx="5410200" cy="5410200"/>
          </a:xfrm>
          <a:custGeom>
            <a:avLst/>
            <a:gdLst/>
            <a:ahLst/>
            <a:cxnLst/>
            <a:rect l="l" t="t" r="r" b="b"/>
            <a:pathLst>
              <a:path w="5410200" h="5410200">
                <a:moveTo>
                  <a:pt x="2705100" y="414319"/>
                </a:moveTo>
                <a:cubicBezTo>
                  <a:pt x="1439936" y="414319"/>
                  <a:pt x="414319" y="1439937"/>
                  <a:pt x="414319" y="2705100"/>
                </a:cubicBezTo>
                <a:cubicBezTo>
                  <a:pt x="414319" y="3970264"/>
                  <a:pt x="1439936" y="4995882"/>
                  <a:pt x="2705100" y="4995882"/>
                </a:cubicBezTo>
                <a:cubicBezTo>
                  <a:pt x="3970264" y="4995882"/>
                  <a:pt x="4995882" y="3970264"/>
                  <a:pt x="4995882" y="2705100"/>
                </a:cubicBezTo>
                <a:cubicBezTo>
                  <a:pt x="4995882" y="1439937"/>
                  <a:pt x="3970264" y="414319"/>
                  <a:pt x="2705100" y="414319"/>
                </a:cubicBezTo>
                <a:close/>
                <a:moveTo>
                  <a:pt x="2705100" y="0"/>
                </a:moveTo>
                <a:cubicBezTo>
                  <a:pt x="4199086" y="0"/>
                  <a:pt x="5410200" y="1211114"/>
                  <a:pt x="5410200" y="2705100"/>
                </a:cubicBezTo>
                <a:cubicBezTo>
                  <a:pt x="5410200" y="4199086"/>
                  <a:pt x="4199086" y="5410200"/>
                  <a:pt x="2705100" y="5410200"/>
                </a:cubicBezTo>
                <a:cubicBezTo>
                  <a:pt x="1211114" y="5410200"/>
                  <a:pt x="0" y="4199086"/>
                  <a:pt x="0" y="2705100"/>
                </a:cubicBezTo>
                <a:cubicBezTo>
                  <a:pt x="0" y="1211114"/>
                  <a:pt x="1211114" y="0"/>
                  <a:pt x="270510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  <a:sp3d prstMaterial="plastic">
            <a:bevelT w="1885950" h="2413000"/>
            <a:bevelB w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3 -0.01642 L 0.00742 -0.016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7" presetClass="emph" presetSubtype="2" decel="2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97407"/>
                                      </p:to>
                                    </p:animClr>
                                    <p:set>
                                      <p:cBhvr>
                                        <p:cTn id="19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" grpId="0"/>
      <p:bldP spid="37" grpId="0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899356" y="1308175"/>
            <a:ext cx="5410200" cy="5410200"/>
            <a:chOff x="-1905000" y="1295400"/>
            <a:chExt cx="5410200" cy="5410200"/>
          </a:xfrm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-1905000" y="1295400"/>
              <a:ext cx="5410200" cy="5410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prstMaterial="dkEdge">
              <a:bevelT w="1885950" h="23368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6"/>
            <p:cNvSpPr/>
            <p:nvPr/>
          </p:nvSpPr>
          <p:spPr>
            <a:xfrm>
              <a:off x="-1905000" y="1295400"/>
              <a:ext cx="5410200" cy="5410200"/>
            </a:xfrm>
            <a:custGeom>
              <a:avLst/>
              <a:gdLst/>
              <a:ahLst/>
              <a:cxnLst/>
              <a:rect l="l" t="t" r="r" b="b"/>
              <a:pathLst>
                <a:path w="5410200" h="5410200">
                  <a:moveTo>
                    <a:pt x="2705100" y="414319"/>
                  </a:moveTo>
                  <a:cubicBezTo>
                    <a:pt x="1439936" y="414319"/>
                    <a:pt x="414319" y="1439937"/>
                    <a:pt x="414319" y="2705100"/>
                  </a:cubicBezTo>
                  <a:cubicBezTo>
                    <a:pt x="414319" y="3970264"/>
                    <a:pt x="1439936" y="4995882"/>
                    <a:pt x="2705100" y="4995882"/>
                  </a:cubicBezTo>
                  <a:cubicBezTo>
                    <a:pt x="3970264" y="4995882"/>
                    <a:pt x="4995882" y="3970264"/>
                    <a:pt x="4995882" y="2705100"/>
                  </a:cubicBezTo>
                  <a:cubicBezTo>
                    <a:pt x="4995882" y="1439937"/>
                    <a:pt x="3970264" y="414319"/>
                    <a:pt x="2705100" y="414319"/>
                  </a:cubicBezTo>
                  <a:close/>
                  <a:moveTo>
                    <a:pt x="2705100" y="0"/>
                  </a:moveTo>
                  <a:cubicBezTo>
                    <a:pt x="4199086" y="0"/>
                    <a:pt x="5410200" y="1211114"/>
                    <a:pt x="5410200" y="2705100"/>
                  </a:cubicBezTo>
                  <a:cubicBezTo>
                    <a:pt x="5410200" y="4199086"/>
                    <a:pt x="4199086" y="5410200"/>
                    <a:pt x="2705100" y="5410200"/>
                  </a:cubicBezTo>
                  <a:cubicBezTo>
                    <a:pt x="1211114" y="5410200"/>
                    <a:pt x="0" y="4199086"/>
                    <a:pt x="0" y="2705100"/>
                  </a:cubicBezTo>
                  <a:cubicBezTo>
                    <a:pt x="0" y="1211114"/>
                    <a:pt x="1211114" y="0"/>
                    <a:pt x="27051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sp3d prstMaterial="plastic">
              <a:bevelT w="1885950" h="24130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6"/>
            <p:cNvSpPr/>
            <p:nvPr/>
          </p:nvSpPr>
          <p:spPr>
            <a:xfrm>
              <a:off x="-1500143" y="1700257"/>
              <a:ext cx="4600487" cy="4600487"/>
            </a:xfrm>
            <a:custGeom>
              <a:avLst/>
              <a:gdLst/>
              <a:ahLst/>
              <a:cxnLst/>
              <a:rect l="l" t="t" r="r" b="b"/>
              <a:pathLst>
                <a:path w="4600487" h="4600487">
                  <a:moveTo>
                    <a:pt x="2300243" y="352541"/>
                  </a:moveTo>
                  <a:cubicBezTo>
                    <a:pt x="1224556" y="352541"/>
                    <a:pt x="352541" y="1224556"/>
                    <a:pt x="352541" y="2300243"/>
                  </a:cubicBezTo>
                  <a:cubicBezTo>
                    <a:pt x="352541" y="3375930"/>
                    <a:pt x="1224556" y="4247946"/>
                    <a:pt x="2300243" y="4247946"/>
                  </a:cubicBezTo>
                  <a:cubicBezTo>
                    <a:pt x="3375930" y="4247946"/>
                    <a:pt x="4247946" y="3375930"/>
                    <a:pt x="4247946" y="2300243"/>
                  </a:cubicBezTo>
                  <a:cubicBezTo>
                    <a:pt x="4247946" y="1224556"/>
                    <a:pt x="3375930" y="352541"/>
                    <a:pt x="2300243" y="352541"/>
                  </a:cubicBezTo>
                  <a:close/>
                  <a:moveTo>
                    <a:pt x="2300244" y="0"/>
                  </a:moveTo>
                  <a:cubicBezTo>
                    <a:pt x="3570633" y="0"/>
                    <a:pt x="4600487" y="1029854"/>
                    <a:pt x="4600487" y="2300244"/>
                  </a:cubicBezTo>
                  <a:cubicBezTo>
                    <a:pt x="4600487" y="3570633"/>
                    <a:pt x="3570633" y="4600487"/>
                    <a:pt x="2300244" y="4600487"/>
                  </a:cubicBezTo>
                  <a:cubicBezTo>
                    <a:pt x="1029854" y="4600487"/>
                    <a:pt x="0" y="3570633"/>
                    <a:pt x="0" y="2300244"/>
                  </a:cubicBezTo>
                  <a:cubicBezTo>
                    <a:pt x="0" y="1029854"/>
                    <a:pt x="1029854" y="0"/>
                    <a:pt x="23002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sp3d prstMaterial="plastic">
              <a:bevelT w="1885950" h="243205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Elbow Connector 59"/>
          <p:cNvCxnSpPr/>
          <p:nvPr/>
        </p:nvCxnSpPr>
        <p:spPr>
          <a:xfrm flipV="1">
            <a:off x="2336800" y="1257300"/>
            <a:ext cx="8788400" cy="86078"/>
          </a:xfrm>
          <a:prstGeom prst="bentConnector3">
            <a:avLst>
              <a:gd name="adj1" fmla="val 15575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733800" y="8763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2 – Determine “Tongue Weight Capacity”</a:t>
            </a:r>
          </a:p>
        </p:txBody>
      </p:sp>
      <p:cxnSp>
        <p:nvCxnSpPr>
          <p:cNvPr id="22" name="Elbow Connector 21"/>
          <p:cNvCxnSpPr/>
          <p:nvPr/>
        </p:nvCxnSpPr>
        <p:spPr>
          <a:xfrm flipV="1">
            <a:off x="2427111" y="685800"/>
            <a:ext cx="8698089" cy="296333"/>
          </a:xfrm>
          <a:prstGeom prst="bentConnector3">
            <a:avLst>
              <a:gd name="adj1" fmla="val 8858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048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Step 1 – Determine “Gross Trailer (s) Weight”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88395"/>
            <a:ext cx="7555128" cy="424976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4800600" y="4538527"/>
            <a:ext cx="408432" cy="871673"/>
          </a:xfrm>
          <a:prstGeom prst="downArrow">
            <a:avLst/>
          </a:prstGeom>
          <a:solidFill>
            <a:srgbClr val="9A9838"/>
          </a:solidFill>
          <a:ln>
            <a:solidFill>
              <a:srgbClr val="945E3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2"/>
          <p:cNvSpPr>
            <a:spLocks noGrp="1"/>
          </p:cNvSpPr>
          <p:nvPr>
            <p:ph type="title"/>
          </p:nvPr>
        </p:nvSpPr>
        <p:spPr>
          <a:xfrm>
            <a:off x="4278528" y="2133600"/>
            <a:ext cx="7315200" cy="566739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“Tongue Weight Capacity” is the maximum expected weight at the drawbar eye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4800600" y="5540262"/>
            <a:ext cx="408432" cy="871673"/>
          </a:xfrm>
          <a:prstGeom prst="downArrow">
            <a:avLst/>
          </a:prstGeom>
          <a:solidFill>
            <a:srgbClr val="9A9838"/>
          </a:solidFill>
          <a:ln>
            <a:solidFill>
              <a:srgbClr val="945E3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5" grpId="0" animBg="1"/>
      <p:bldP spid="20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283"/>
            <a:ext cx="4578637" cy="136214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-1899356" y="1308175"/>
            <a:ext cx="5410200" cy="5410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  <a:sp3d prstMaterial="dkEdge">
            <a:bevelT w="1885950" h="2336800"/>
            <a:bevelB w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391400" y="555012"/>
            <a:ext cx="4572000" cy="5594768"/>
          </a:xfrm>
          <a:prstGeom prst="round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 w="444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extrusionH="95250" prstMaterial="plastic">
            <a:bevelT w="273050" h="1397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Tongue Weight</a:t>
            </a:r>
          </a:p>
        </p:txBody>
      </p:sp>
      <p:sp>
        <p:nvSpPr>
          <p:cNvPr id="37" name="TextBox 36"/>
          <p:cNvSpPr txBox="1">
            <a:spLocks/>
          </p:cNvSpPr>
          <p:nvPr/>
        </p:nvSpPr>
        <p:spPr>
          <a:xfrm>
            <a:off x="7772400" y="1676400"/>
            <a:ext cx="3810000" cy="4146968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Maximum expected weight at the drawbar eye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Hinged Drawbar – Maximum weight is half of drawbar weight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Non-hinged Drawbar – Weight is not known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Multiply the GVWR of towed trailer by 15%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Best Practice – Weight tongue when trailer is loaded to GVWR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Oval 6"/>
          <p:cNvSpPr/>
          <p:nvPr/>
        </p:nvSpPr>
        <p:spPr>
          <a:xfrm>
            <a:off x="602322" y="1449640"/>
            <a:ext cx="4600487" cy="4600487"/>
          </a:xfrm>
          <a:custGeom>
            <a:avLst/>
            <a:gdLst/>
            <a:ahLst/>
            <a:cxnLst/>
            <a:rect l="l" t="t" r="r" b="b"/>
            <a:pathLst>
              <a:path w="4600487" h="4600487">
                <a:moveTo>
                  <a:pt x="2300243" y="352541"/>
                </a:moveTo>
                <a:cubicBezTo>
                  <a:pt x="1224556" y="352541"/>
                  <a:pt x="352541" y="1224556"/>
                  <a:pt x="352541" y="2300243"/>
                </a:cubicBezTo>
                <a:cubicBezTo>
                  <a:pt x="352541" y="3375930"/>
                  <a:pt x="1224556" y="4247946"/>
                  <a:pt x="2300243" y="4247946"/>
                </a:cubicBezTo>
                <a:cubicBezTo>
                  <a:pt x="3375930" y="4247946"/>
                  <a:pt x="4247946" y="3375930"/>
                  <a:pt x="4247946" y="2300243"/>
                </a:cubicBezTo>
                <a:cubicBezTo>
                  <a:pt x="4247946" y="1224556"/>
                  <a:pt x="3375930" y="352541"/>
                  <a:pt x="2300243" y="352541"/>
                </a:cubicBezTo>
                <a:close/>
                <a:moveTo>
                  <a:pt x="2300244" y="0"/>
                </a:moveTo>
                <a:cubicBezTo>
                  <a:pt x="3570633" y="0"/>
                  <a:pt x="4600487" y="1029854"/>
                  <a:pt x="4600487" y="2300244"/>
                </a:cubicBezTo>
                <a:cubicBezTo>
                  <a:pt x="4600487" y="3570633"/>
                  <a:pt x="3570633" y="4600487"/>
                  <a:pt x="2300244" y="4600487"/>
                </a:cubicBezTo>
                <a:cubicBezTo>
                  <a:pt x="1029854" y="4600487"/>
                  <a:pt x="0" y="3570633"/>
                  <a:pt x="0" y="2300244"/>
                </a:cubicBezTo>
                <a:cubicBezTo>
                  <a:pt x="0" y="1029854"/>
                  <a:pt x="1029854" y="0"/>
                  <a:pt x="2300244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  <a:sp3d prstMaterial="plastic">
            <a:bevelT w="1885950" h="2432050"/>
            <a:bevelB w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3 -0.01642 L 0.00742 -0.016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7" presetClass="emph" presetSubtype="2" decel="2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3EE12"/>
                                      </p:to>
                                    </p:animClr>
                                    <p:set>
                                      <p:cBhvr>
                                        <p:cTn id="19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" grpId="0"/>
      <p:bldP spid="37" grpId="0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283"/>
            <a:ext cx="4578637" cy="136214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899356" y="1308175"/>
            <a:ext cx="5410200" cy="5410200"/>
            <a:chOff x="-1905000" y="1295400"/>
            <a:chExt cx="5410200" cy="5410200"/>
          </a:xfrm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</p:grpSpPr>
        <p:sp>
          <p:nvSpPr>
            <p:cNvPr id="17" name="Oval 16"/>
            <p:cNvSpPr/>
            <p:nvPr/>
          </p:nvSpPr>
          <p:spPr>
            <a:xfrm>
              <a:off x="-1905000" y="1295400"/>
              <a:ext cx="5410200" cy="5410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prstMaterial="dkEdge">
              <a:bevelT w="1885950" h="23368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6"/>
            <p:cNvSpPr/>
            <p:nvPr/>
          </p:nvSpPr>
          <p:spPr>
            <a:xfrm>
              <a:off x="-1905000" y="1295400"/>
              <a:ext cx="5410200" cy="5410200"/>
            </a:xfrm>
            <a:custGeom>
              <a:avLst/>
              <a:gdLst/>
              <a:ahLst/>
              <a:cxnLst/>
              <a:rect l="l" t="t" r="r" b="b"/>
              <a:pathLst>
                <a:path w="5410200" h="5410200">
                  <a:moveTo>
                    <a:pt x="2705100" y="414319"/>
                  </a:moveTo>
                  <a:cubicBezTo>
                    <a:pt x="1439936" y="414319"/>
                    <a:pt x="414319" y="1439937"/>
                    <a:pt x="414319" y="2705100"/>
                  </a:cubicBezTo>
                  <a:cubicBezTo>
                    <a:pt x="414319" y="3970264"/>
                    <a:pt x="1439936" y="4995882"/>
                    <a:pt x="2705100" y="4995882"/>
                  </a:cubicBezTo>
                  <a:cubicBezTo>
                    <a:pt x="3970264" y="4995882"/>
                    <a:pt x="4995882" y="3970264"/>
                    <a:pt x="4995882" y="2705100"/>
                  </a:cubicBezTo>
                  <a:cubicBezTo>
                    <a:pt x="4995882" y="1439937"/>
                    <a:pt x="3970264" y="414319"/>
                    <a:pt x="2705100" y="414319"/>
                  </a:cubicBezTo>
                  <a:close/>
                  <a:moveTo>
                    <a:pt x="2705100" y="0"/>
                  </a:moveTo>
                  <a:cubicBezTo>
                    <a:pt x="4199086" y="0"/>
                    <a:pt x="5410200" y="1211114"/>
                    <a:pt x="5410200" y="2705100"/>
                  </a:cubicBezTo>
                  <a:cubicBezTo>
                    <a:pt x="5410200" y="4199086"/>
                    <a:pt x="4199086" y="5410200"/>
                    <a:pt x="2705100" y="5410200"/>
                  </a:cubicBezTo>
                  <a:cubicBezTo>
                    <a:pt x="1211114" y="5410200"/>
                    <a:pt x="0" y="4199086"/>
                    <a:pt x="0" y="2705100"/>
                  </a:cubicBezTo>
                  <a:cubicBezTo>
                    <a:pt x="0" y="1211114"/>
                    <a:pt x="1211114" y="0"/>
                    <a:pt x="27051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sp3d prstMaterial="plastic">
              <a:bevelT w="1885950" h="24130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6"/>
            <p:cNvSpPr/>
            <p:nvPr/>
          </p:nvSpPr>
          <p:spPr>
            <a:xfrm>
              <a:off x="-1500143" y="1700257"/>
              <a:ext cx="4600487" cy="4600487"/>
            </a:xfrm>
            <a:custGeom>
              <a:avLst/>
              <a:gdLst/>
              <a:ahLst/>
              <a:cxnLst/>
              <a:rect l="l" t="t" r="r" b="b"/>
              <a:pathLst>
                <a:path w="4600487" h="4600487">
                  <a:moveTo>
                    <a:pt x="2300243" y="352541"/>
                  </a:moveTo>
                  <a:cubicBezTo>
                    <a:pt x="1224556" y="352541"/>
                    <a:pt x="352541" y="1224556"/>
                    <a:pt x="352541" y="2300243"/>
                  </a:cubicBezTo>
                  <a:cubicBezTo>
                    <a:pt x="352541" y="3375930"/>
                    <a:pt x="1224556" y="4247946"/>
                    <a:pt x="2300243" y="4247946"/>
                  </a:cubicBezTo>
                  <a:cubicBezTo>
                    <a:pt x="3375930" y="4247946"/>
                    <a:pt x="4247946" y="3375930"/>
                    <a:pt x="4247946" y="2300243"/>
                  </a:cubicBezTo>
                  <a:cubicBezTo>
                    <a:pt x="4247946" y="1224556"/>
                    <a:pt x="3375930" y="352541"/>
                    <a:pt x="2300243" y="352541"/>
                  </a:cubicBezTo>
                  <a:close/>
                  <a:moveTo>
                    <a:pt x="2300244" y="0"/>
                  </a:moveTo>
                  <a:cubicBezTo>
                    <a:pt x="3570633" y="0"/>
                    <a:pt x="4600487" y="1029854"/>
                    <a:pt x="4600487" y="2300244"/>
                  </a:cubicBezTo>
                  <a:cubicBezTo>
                    <a:pt x="4600487" y="3570633"/>
                    <a:pt x="3570633" y="4600487"/>
                    <a:pt x="2300244" y="4600487"/>
                  </a:cubicBezTo>
                  <a:cubicBezTo>
                    <a:pt x="1029854" y="4600487"/>
                    <a:pt x="0" y="3570633"/>
                    <a:pt x="0" y="2300244"/>
                  </a:cubicBezTo>
                  <a:cubicBezTo>
                    <a:pt x="0" y="1029854"/>
                    <a:pt x="1029854" y="0"/>
                    <a:pt x="23002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sp3d prstMaterial="plastic">
              <a:bevelT w="1885950" h="243205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6"/>
            <p:cNvSpPr/>
            <p:nvPr/>
          </p:nvSpPr>
          <p:spPr>
            <a:xfrm>
              <a:off x="-1177474" y="2022926"/>
              <a:ext cx="3955148" cy="3955148"/>
            </a:xfrm>
            <a:custGeom>
              <a:avLst/>
              <a:gdLst/>
              <a:ahLst/>
              <a:cxnLst/>
              <a:rect l="l" t="t" r="r" b="b"/>
              <a:pathLst>
                <a:path w="3955148" h="3955148">
                  <a:moveTo>
                    <a:pt x="1977575" y="301461"/>
                  </a:moveTo>
                  <a:cubicBezTo>
                    <a:pt x="1051882" y="301461"/>
                    <a:pt x="301461" y="1051882"/>
                    <a:pt x="301461" y="1977575"/>
                  </a:cubicBezTo>
                  <a:cubicBezTo>
                    <a:pt x="301461" y="2903267"/>
                    <a:pt x="1051882" y="3653688"/>
                    <a:pt x="1977575" y="3653688"/>
                  </a:cubicBezTo>
                  <a:cubicBezTo>
                    <a:pt x="2903267" y="3653688"/>
                    <a:pt x="3653688" y="2903267"/>
                    <a:pt x="3653688" y="1977575"/>
                  </a:cubicBezTo>
                  <a:cubicBezTo>
                    <a:pt x="3653688" y="1051882"/>
                    <a:pt x="2903267" y="301461"/>
                    <a:pt x="1977575" y="301461"/>
                  </a:cubicBezTo>
                  <a:close/>
                  <a:moveTo>
                    <a:pt x="1977574" y="0"/>
                  </a:moveTo>
                  <a:cubicBezTo>
                    <a:pt x="3069758" y="0"/>
                    <a:pt x="3955148" y="885390"/>
                    <a:pt x="3955148" y="1977574"/>
                  </a:cubicBezTo>
                  <a:cubicBezTo>
                    <a:pt x="3955148" y="3069758"/>
                    <a:pt x="3069758" y="3955148"/>
                    <a:pt x="1977574" y="3955148"/>
                  </a:cubicBezTo>
                  <a:cubicBezTo>
                    <a:pt x="885390" y="3955148"/>
                    <a:pt x="0" y="3069758"/>
                    <a:pt x="0" y="1977574"/>
                  </a:cubicBezTo>
                  <a:cubicBezTo>
                    <a:pt x="0" y="885390"/>
                    <a:pt x="885390" y="0"/>
                    <a:pt x="1977574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sp3d prstMaterial="plastic">
              <a:bevelT w="1885950" h="24257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Elbow Connector 68"/>
          <p:cNvCxnSpPr/>
          <p:nvPr/>
        </p:nvCxnSpPr>
        <p:spPr>
          <a:xfrm>
            <a:off x="3352800" y="5125156"/>
            <a:ext cx="7772400" cy="742244"/>
          </a:xfrm>
          <a:prstGeom prst="bentConnector3">
            <a:avLst>
              <a:gd name="adj1" fmla="val 13544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456994" y="54864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3 – Considering Operating Conditions and Environments</a:t>
            </a:r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2336800" y="1257300"/>
            <a:ext cx="8788400" cy="86078"/>
          </a:xfrm>
          <a:prstGeom prst="bentConnector3">
            <a:avLst>
              <a:gd name="adj1" fmla="val 15575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733800" y="8763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Step 2 – Determine “Tongue Weight Capacity”</a:t>
            </a:r>
          </a:p>
        </p:txBody>
      </p:sp>
      <p:cxnSp>
        <p:nvCxnSpPr>
          <p:cNvPr id="32" name="Elbow Connector 31"/>
          <p:cNvCxnSpPr/>
          <p:nvPr/>
        </p:nvCxnSpPr>
        <p:spPr>
          <a:xfrm flipV="1">
            <a:off x="2427111" y="685800"/>
            <a:ext cx="8698089" cy="296333"/>
          </a:xfrm>
          <a:prstGeom prst="bentConnector3">
            <a:avLst>
              <a:gd name="adj1" fmla="val 8858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429000" y="3048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Step 1 – Determine “Gross Trailer (s) Weight”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00" y="1435595"/>
            <a:ext cx="418323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2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283"/>
            <a:ext cx="4578637" cy="136214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-1899356" y="1308175"/>
            <a:ext cx="5410200" cy="5410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  <a:sp3d prstMaterial="dkEdge">
            <a:bevelT w="1885950" h="2336800"/>
            <a:bevelB w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391400" y="555012"/>
            <a:ext cx="4572000" cy="5594768"/>
          </a:xfrm>
          <a:prstGeom prst="round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 w="444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extrusionH="95250" prstMaterial="plastic">
            <a:bevelT w="273050" h="1397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0450" y="555012"/>
            <a:ext cx="4572000" cy="124142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Operating Conditions &amp; Environment</a:t>
            </a:r>
          </a:p>
        </p:txBody>
      </p:sp>
      <p:sp>
        <p:nvSpPr>
          <p:cNvPr id="37" name="TextBox 36"/>
          <p:cNvSpPr txBox="1">
            <a:spLocks/>
          </p:cNvSpPr>
          <p:nvPr/>
        </p:nvSpPr>
        <p:spPr>
          <a:xfrm>
            <a:off x="7772400" y="1676400"/>
            <a:ext cx="3810000" cy="414696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High Priority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Increase Gross Trailer Weight &amp; Tongue Weight Capacity by a minimum of 25%</a:t>
            </a:r>
          </a:p>
          <a:p>
            <a:pPr lvl="1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Some applications require more than 25%</a:t>
            </a:r>
          </a:p>
          <a:p>
            <a:pPr lvl="1"/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Same practice applies to safety chain brackets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Oval 6"/>
          <p:cNvSpPr/>
          <p:nvPr/>
        </p:nvSpPr>
        <p:spPr>
          <a:xfrm>
            <a:off x="818444" y="1772310"/>
            <a:ext cx="3955148" cy="3955148"/>
          </a:xfrm>
          <a:custGeom>
            <a:avLst/>
            <a:gdLst/>
            <a:ahLst/>
            <a:cxnLst/>
            <a:rect l="l" t="t" r="r" b="b"/>
            <a:pathLst>
              <a:path w="3955148" h="3955148">
                <a:moveTo>
                  <a:pt x="1977575" y="301461"/>
                </a:moveTo>
                <a:cubicBezTo>
                  <a:pt x="1051882" y="301461"/>
                  <a:pt x="301461" y="1051882"/>
                  <a:pt x="301461" y="1977575"/>
                </a:cubicBezTo>
                <a:cubicBezTo>
                  <a:pt x="301461" y="2903267"/>
                  <a:pt x="1051882" y="3653688"/>
                  <a:pt x="1977575" y="3653688"/>
                </a:cubicBezTo>
                <a:cubicBezTo>
                  <a:pt x="2903267" y="3653688"/>
                  <a:pt x="3653688" y="2903267"/>
                  <a:pt x="3653688" y="1977575"/>
                </a:cubicBezTo>
                <a:cubicBezTo>
                  <a:pt x="3653688" y="1051882"/>
                  <a:pt x="2903267" y="301461"/>
                  <a:pt x="1977575" y="301461"/>
                </a:cubicBezTo>
                <a:close/>
                <a:moveTo>
                  <a:pt x="1977574" y="0"/>
                </a:moveTo>
                <a:cubicBezTo>
                  <a:pt x="3069758" y="0"/>
                  <a:pt x="3955148" y="885390"/>
                  <a:pt x="3955148" y="1977574"/>
                </a:cubicBezTo>
                <a:cubicBezTo>
                  <a:pt x="3955148" y="3069758"/>
                  <a:pt x="3069758" y="3955148"/>
                  <a:pt x="1977574" y="3955148"/>
                </a:cubicBezTo>
                <a:cubicBezTo>
                  <a:pt x="885390" y="3955148"/>
                  <a:pt x="0" y="3069758"/>
                  <a:pt x="0" y="1977574"/>
                </a:cubicBezTo>
                <a:cubicBezTo>
                  <a:pt x="0" y="885390"/>
                  <a:pt x="885390" y="0"/>
                  <a:pt x="1977574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  <a:sp3d prstMaterial="plastic">
            <a:bevelT w="1885950" h="2425700"/>
            <a:bevelB w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3 -0.01642 L 0.00742 -0.016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7" presetClass="emph" presetSubtype="2" decel="2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3DD27"/>
                                      </p:to>
                                    </p:animClr>
                                    <p:set>
                                      <p:cBhvr>
                                        <p:cTn id="19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" grpId="0"/>
      <p:bldP spid="37" grpId="0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283"/>
            <a:ext cx="4578637" cy="136214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1899356" y="1308175"/>
            <a:ext cx="5410200" cy="5410200"/>
            <a:chOff x="-1905000" y="1295400"/>
            <a:chExt cx="5410200" cy="5410200"/>
          </a:xfrm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-1905000" y="1295400"/>
              <a:ext cx="5410200" cy="5410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prstMaterial="dkEdge">
              <a:bevelT w="1885950" h="23368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6"/>
            <p:cNvSpPr/>
            <p:nvPr/>
          </p:nvSpPr>
          <p:spPr>
            <a:xfrm>
              <a:off x="-1905000" y="1295400"/>
              <a:ext cx="5410200" cy="5410200"/>
            </a:xfrm>
            <a:custGeom>
              <a:avLst/>
              <a:gdLst/>
              <a:ahLst/>
              <a:cxnLst/>
              <a:rect l="l" t="t" r="r" b="b"/>
              <a:pathLst>
                <a:path w="5410200" h="5410200">
                  <a:moveTo>
                    <a:pt x="2705100" y="414319"/>
                  </a:moveTo>
                  <a:cubicBezTo>
                    <a:pt x="1439936" y="414319"/>
                    <a:pt x="414319" y="1439937"/>
                    <a:pt x="414319" y="2705100"/>
                  </a:cubicBezTo>
                  <a:cubicBezTo>
                    <a:pt x="414319" y="3970264"/>
                    <a:pt x="1439936" y="4995882"/>
                    <a:pt x="2705100" y="4995882"/>
                  </a:cubicBezTo>
                  <a:cubicBezTo>
                    <a:pt x="3970264" y="4995882"/>
                    <a:pt x="4995882" y="3970264"/>
                    <a:pt x="4995882" y="2705100"/>
                  </a:cubicBezTo>
                  <a:cubicBezTo>
                    <a:pt x="4995882" y="1439937"/>
                    <a:pt x="3970264" y="414319"/>
                    <a:pt x="2705100" y="414319"/>
                  </a:cubicBezTo>
                  <a:close/>
                  <a:moveTo>
                    <a:pt x="2705100" y="0"/>
                  </a:moveTo>
                  <a:cubicBezTo>
                    <a:pt x="4199086" y="0"/>
                    <a:pt x="5410200" y="1211114"/>
                    <a:pt x="5410200" y="2705100"/>
                  </a:cubicBezTo>
                  <a:cubicBezTo>
                    <a:pt x="5410200" y="4199086"/>
                    <a:pt x="4199086" y="5410200"/>
                    <a:pt x="2705100" y="5410200"/>
                  </a:cubicBezTo>
                  <a:cubicBezTo>
                    <a:pt x="1211114" y="5410200"/>
                    <a:pt x="0" y="4199086"/>
                    <a:pt x="0" y="2705100"/>
                  </a:cubicBezTo>
                  <a:cubicBezTo>
                    <a:pt x="0" y="1211114"/>
                    <a:pt x="1211114" y="0"/>
                    <a:pt x="27051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sp3d prstMaterial="plastic">
              <a:bevelT w="1885950" h="24130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6"/>
            <p:cNvSpPr/>
            <p:nvPr/>
          </p:nvSpPr>
          <p:spPr>
            <a:xfrm>
              <a:off x="-1500143" y="1700257"/>
              <a:ext cx="4600487" cy="4600487"/>
            </a:xfrm>
            <a:custGeom>
              <a:avLst/>
              <a:gdLst/>
              <a:ahLst/>
              <a:cxnLst/>
              <a:rect l="l" t="t" r="r" b="b"/>
              <a:pathLst>
                <a:path w="4600487" h="4600487">
                  <a:moveTo>
                    <a:pt x="2300243" y="352541"/>
                  </a:moveTo>
                  <a:cubicBezTo>
                    <a:pt x="1224556" y="352541"/>
                    <a:pt x="352541" y="1224556"/>
                    <a:pt x="352541" y="2300243"/>
                  </a:cubicBezTo>
                  <a:cubicBezTo>
                    <a:pt x="352541" y="3375930"/>
                    <a:pt x="1224556" y="4247946"/>
                    <a:pt x="2300243" y="4247946"/>
                  </a:cubicBezTo>
                  <a:cubicBezTo>
                    <a:pt x="3375930" y="4247946"/>
                    <a:pt x="4247946" y="3375930"/>
                    <a:pt x="4247946" y="2300243"/>
                  </a:cubicBezTo>
                  <a:cubicBezTo>
                    <a:pt x="4247946" y="1224556"/>
                    <a:pt x="3375930" y="352541"/>
                    <a:pt x="2300243" y="352541"/>
                  </a:cubicBezTo>
                  <a:close/>
                  <a:moveTo>
                    <a:pt x="2300244" y="0"/>
                  </a:moveTo>
                  <a:cubicBezTo>
                    <a:pt x="3570633" y="0"/>
                    <a:pt x="4600487" y="1029854"/>
                    <a:pt x="4600487" y="2300244"/>
                  </a:cubicBezTo>
                  <a:cubicBezTo>
                    <a:pt x="4600487" y="3570633"/>
                    <a:pt x="3570633" y="4600487"/>
                    <a:pt x="2300244" y="4600487"/>
                  </a:cubicBezTo>
                  <a:cubicBezTo>
                    <a:pt x="1029854" y="4600487"/>
                    <a:pt x="0" y="3570633"/>
                    <a:pt x="0" y="2300244"/>
                  </a:cubicBezTo>
                  <a:cubicBezTo>
                    <a:pt x="0" y="1029854"/>
                    <a:pt x="1029854" y="0"/>
                    <a:pt x="23002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sp3d prstMaterial="plastic">
              <a:bevelT w="1885950" h="243205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6"/>
            <p:cNvSpPr/>
            <p:nvPr/>
          </p:nvSpPr>
          <p:spPr>
            <a:xfrm>
              <a:off x="-1177474" y="2022926"/>
              <a:ext cx="3955148" cy="3955148"/>
            </a:xfrm>
            <a:custGeom>
              <a:avLst/>
              <a:gdLst/>
              <a:ahLst/>
              <a:cxnLst/>
              <a:rect l="l" t="t" r="r" b="b"/>
              <a:pathLst>
                <a:path w="3955148" h="3955148">
                  <a:moveTo>
                    <a:pt x="1977575" y="301461"/>
                  </a:moveTo>
                  <a:cubicBezTo>
                    <a:pt x="1051882" y="301461"/>
                    <a:pt x="301461" y="1051882"/>
                    <a:pt x="301461" y="1977575"/>
                  </a:cubicBezTo>
                  <a:cubicBezTo>
                    <a:pt x="301461" y="2903267"/>
                    <a:pt x="1051882" y="3653688"/>
                    <a:pt x="1977575" y="3653688"/>
                  </a:cubicBezTo>
                  <a:cubicBezTo>
                    <a:pt x="2903267" y="3653688"/>
                    <a:pt x="3653688" y="2903267"/>
                    <a:pt x="3653688" y="1977575"/>
                  </a:cubicBezTo>
                  <a:cubicBezTo>
                    <a:pt x="3653688" y="1051882"/>
                    <a:pt x="2903267" y="301461"/>
                    <a:pt x="1977575" y="301461"/>
                  </a:cubicBezTo>
                  <a:close/>
                  <a:moveTo>
                    <a:pt x="1977574" y="0"/>
                  </a:moveTo>
                  <a:cubicBezTo>
                    <a:pt x="3069758" y="0"/>
                    <a:pt x="3955148" y="885390"/>
                    <a:pt x="3955148" y="1977574"/>
                  </a:cubicBezTo>
                  <a:cubicBezTo>
                    <a:pt x="3955148" y="3069758"/>
                    <a:pt x="3069758" y="3955148"/>
                    <a:pt x="1977574" y="3955148"/>
                  </a:cubicBezTo>
                  <a:cubicBezTo>
                    <a:pt x="885390" y="3955148"/>
                    <a:pt x="0" y="3069758"/>
                    <a:pt x="0" y="1977574"/>
                  </a:cubicBezTo>
                  <a:cubicBezTo>
                    <a:pt x="0" y="885390"/>
                    <a:pt x="885390" y="0"/>
                    <a:pt x="1977574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sp3d prstMaterial="plastic">
              <a:bevelT w="1885950" h="24257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6"/>
            <p:cNvSpPr/>
            <p:nvPr/>
          </p:nvSpPr>
          <p:spPr>
            <a:xfrm>
              <a:off x="-899516" y="2300884"/>
              <a:ext cx="3399233" cy="3399233"/>
            </a:xfrm>
            <a:custGeom>
              <a:avLst/>
              <a:gdLst/>
              <a:ahLst/>
              <a:cxnLst/>
              <a:rect l="l" t="t" r="r" b="b"/>
              <a:pathLst>
                <a:path w="3399233" h="3399233">
                  <a:moveTo>
                    <a:pt x="1699616" y="204742"/>
                  </a:moveTo>
                  <a:cubicBezTo>
                    <a:pt x="882239" y="204742"/>
                    <a:pt x="219624" y="867357"/>
                    <a:pt x="219624" y="1684733"/>
                  </a:cubicBezTo>
                  <a:cubicBezTo>
                    <a:pt x="219624" y="2502110"/>
                    <a:pt x="882239" y="3164724"/>
                    <a:pt x="1699616" y="3164724"/>
                  </a:cubicBezTo>
                  <a:cubicBezTo>
                    <a:pt x="2516993" y="3164724"/>
                    <a:pt x="3179608" y="2502110"/>
                    <a:pt x="3179608" y="1684733"/>
                  </a:cubicBezTo>
                  <a:cubicBezTo>
                    <a:pt x="3179608" y="867357"/>
                    <a:pt x="2516993" y="204742"/>
                    <a:pt x="1699616" y="204742"/>
                  </a:cubicBezTo>
                  <a:close/>
                  <a:moveTo>
                    <a:pt x="1699617" y="0"/>
                  </a:moveTo>
                  <a:cubicBezTo>
                    <a:pt x="2638289" y="0"/>
                    <a:pt x="3399233" y="760944"/>
                    <a:pt x="3399233" y="1699617"/>
                  </a:cubicBezTo>
                  <a:cubicBezTo>
                    <a:pt x="3399233" y="2638289"/>
                    <a:pt x="2638289" y="3399233"/>
                    <a:pt x="1699617" y="3399233"/>
                  </a:cubicBezTo>
                  <a:cubicBezTo>
                    <a:pt x="760944" y="3399233"/>
                    <a:pt x="0" y="2638289"/>
                    <a:pt x="0" y="1699617"/>
                  </a:cubicBezTo>
                  <a:cubicBezTo>
                    <a:pt x="0" y="760944"/>
                    <a:pt x="760944" y="0"/>
                    <a:pt x="1699617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sp3d prstMaterial="plastic">
              <a:bevelT w="1885950" h="243205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" name="Elbow Connector 62"/>
          <p:cNvCxnSpPr/>
          <p:nvPr/>
        </p:nvCxnSpPr>
        <p:spPr>
          <a:xfrm flipV="1">
            <a:off x="3510844" y="4648200"/>
            <a:ext cx="7633406" cy="152401"/>
          </a:xfrm>
          <a:prstGeom prst="bentConnector3">
            <a:avLst>
              <a:gd name="adj1" fmla="val 13620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598393" y="42672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4 – Browse Premier’s or Other’s Product Catalog</a:t>
            </a:r>
          </a:p>
        </p:txBody>
      </p:sp>
      <p:cxnSp>
        <p:nvCxnSpPr>
          <p:cNvPr id="39" name="Elbow Connector 38"/>
          <p:cNvCxnSpPr/>
          <p:nvPr/>
        </p:nvCxnSpPr>
        <p:spPr>
          <a:xfrm>
            <a:off x="3352800" y="5125156"/>
            <a:ext cx="7772400" cy="742244"/>
          </a:xfrm>
          <a:prstGeom prst="bentConnector3">
            <a:avLst>
              <a:gd name="adj1" fmla="val 13544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56994" y="54864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Step 3 – Considering Operating Conditions and Environments</a:t>
            </a:r>
          </a:p>
        </p:txBody>
      </p:sp>
      <p:cxnSp>
        <p:nvCxnSpPr>
          <p:cNvPr id="42" name="Elbow Connector 41"/>
          <p:cNvCxnSpPr/>
          <p:nvPr/>
        </p:nvCxnSpPr>
        <p:spPr>
          <a:xfrm flipV="1">
            <a:off x="2336800" y="1257300"/>
            <a:ext cx="8788400" cy="86078"/>
          </a:xfrm>
          <a:prstGeom prst="bentConnector3">
            <a:avLst>
              <a:gd name="adj1" fmla="val 15575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733800" y="8763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Step 2 – Determine “Tongue Weight Capacity”</a:t>
            </a:r>
          </a:p>
        </p:txBody>
      </p:sp>
      <p:cxnSp>
        <p:nvCxnSpPr>
          <p:cNvPr id="44" name="Elbow Connector 43"/>
          <p:cNvCxnSpPr/>
          <p:nvPr/>
        </p:nvCxnSpPr>
        <p:spPr>
          <a:xfrm flipV="1">
            <a:off x="2427111" y="685800"/>
            <a:ext cx="8698089" cy="296333"/>
          </a:xfrm>
          <a:prstGeom prst="bentConnector3">
            <a:avLst>
              <a:gd name="adj1" fmla="val 8858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429000" y="3048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Step 1 – Determine “Gross Trailer (s) Weight”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83" y="1372106"/>
            <a:ext cx="3565817" cy="327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283"/>
            <a:ext cx="4578637" cy="136214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-1899356" y="1308175"/>
            <a:ext cx="5410200" cy="5410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  <a:sp3d prstMaterial="dkEdge">
            <a:bevelT w="1885950" h="2336800"/>
            <a:bevelB w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391400" y="555012"/>
            <a:ext cx="4572000" cy="5594768"/>
          </a:xfrm>
          <a:prstGeom prst="round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 w="444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extrusionH="95250" prstMaterial="plastic">
            <a:bevelT w="273050" h="1397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6200" y="587375"/>
            <a:ext cx="4114800" cy="12414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Premier’s or Other’s Product Catalog</a:t>
            </a:r>
          </a:p>
        </p:txBody>
      </p:sp>
      <p:sp>
        <p:nvSpPr>
          <p:cNvPr id="37" name="TextBox 36"/>
          <p:cNvSpPr txBox="1">
            <a:spLocks/>
          </p:cNvSpPr>
          <p:nvPr/>
        </p:nvSpPr>
        <p:spPr>
          <a:xfrm>
            <a:off x="7772400" y="1676400"/>
            <a:ext cx="3810000" cy="414696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Browse catalog and refer to “Specifications” section of each product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Review the “Understanding Premier Load Specifications” and “Coupling to Drawbar Eye Cross-Reference” on Premier’s site or catalog for additional resources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Oval 6"/>
          <p:cNvSpPr/>
          <p:nvPr/>
        </p:nvSpPr>
        <p:spPr>
          <a:xfrm>
            <a:off x="867967" y="2163367"/>
            <a:ext cx="3399233" cy="3399233"/>
          </a:xfrm>
          <a:custGeom>
            <a:avLst/>
            <a:gdLst/>
            <a:ahLst/>
            <a:cxnLst/>
            <a:rect l="l" t="t" r="r" b="b"/>
            <a:pathLst>
              <a:path w="3399233" h="3399233">
                <a:moveTo>
                  <a:pt x="1699616" y="204742"/>
                </a:moveTo>
                <a:cubicBezTo>
                  <a:pt x="882239" y="204742"/>
                  <a:pt x="219624" y="867357"/>
                  <a:pt x="219624" y="1684733"/>
                </a:cubicBezTo>
                <a:cubicBezTo>
                  <a:pt x="219624" y="2502110"/>
                  <a:pt x="882239" y="3164724"/>
                  <a:pt x="1699616" y="3164724"/>
                </a:cubicBezTo>
                <a:cubicBezTo>
                  <a:pt x="2516993" y="3164724"/>
                  <a:pt x="3179608" y="2502110"/>
                  <a:pt x="3179608" y="1684733"/>
                </a:cubicBezTo>
                <a:cubicBezTo>
                  <a:pt x="3179608" y="867357"/>
                  <a:pt x="2516993" y="204742"/>
                  <a:pt x="1699616" y="204742"/>
                </a:cubicBezTo>
                <a:close/>
                <a:moveTo>
                  <a:pt x="1699617" y="0"/>
                </a:moveTo>
                <a:cubicBezTo>
                  <a:pt x="2638289" y="0"/>
                  <a:pt x="3399233" y="760944"/>
                  <a:pt x="3399233" y="1699617"/>
                </a:cubicBezTo>
                <a:cubicBezTo>
                  <a:pt x="3399233" y="2638289"/>
                  <a:pt x="2638289" y="3399233"/>
                  <a:pt x="1699617" y="3399233"/>
                </a:cubicBezTo>
                <a:cubicBezTo>
                  <a:pt x="760944" y="3399233"/>
                  <a:pt x="0" y="2638289"/>
                  <a:pt x="0" y="1699617"/>
                </a:cubicBezTo>
                <a:cubicBezTo>
                  <a:pt x="0" y="760944"/>
                  <a:pt x="760944" y="0"/>
                  <a:pt x="1699617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  <a:sp3d prstMaterial="plastic">
            <a:bevelT w="1885950" h="2432050"/>
            <a:bevelB w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8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3 -0.01642 L 0.00742 -0.016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7" presetClass="emph" presetSubtype="2" decel="2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A46CA"/>
                                      </p:to>
                                    </p:animClr>
                                    <p:set>
                                      <p:cBhvr>
                                        <p:cTn id="19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" grpId="0"/>
      <p:bldP spid="37" grpId="0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Steps to Selecting the Right Equipment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31" y="1918471"/>
            <a:ext cx="4365938" cy="388942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759739"/>
            <a:ext cx="5384800" cy="2206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26065" y="1975469"/>
            <a:ext cx="392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Should Be Your Priority Too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2725" y="5381562"/>
            <a:ext cx="631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These Connection Points Fail – Fatalities Can Occur</a:t>
            </a:r>
          </a:p>
        </p:txBody>
      </p:sp>
    </p:spTree>
    <p:extLst>
      <p:ext uri="{BB962C8B-B14F-4D97-AF65-F5344CB8AC3E}">
        <p14:creationId xmlns:p14="http://schemas.microsoft.com/office/powerpoint/2010/main" val="2426887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3733800" y="8763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Step 2 – Determine “Tongue Weight Capacity”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29000" y="3048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Step 1 – Determine “Gross Trailer (s) Weight"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283"/>
            <a:ext cx="4578637" cy="1362144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-1899356" y="1308175"/>
            <a:ext cx="5410200" cy="5410200"/>
            <a:chOff x="-1905000" y="1295400"/>
            <a:chExt cx="5410200" cy="5410200"/>
          </a:xfrm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</p:grpSpPr>
        <p:sp>
          <p:nvSpPr>
            <p:cNvPr id="44" name="Oval 43"/>
            <p:cNvSpPr/>
            <p:nvPr/>
          </p:nvSpPr>
          <p:spPr>
            <a:xfrm>
              <a:off x="-1905000" y="1295400"/>
              <a:ext cx="5410200" cy="5410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prstMaterial="dkEdge">
              <a:bevelT w="1885950" h="23368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6"/>
            <p:cNvSpPr/>
            <p:nvPr/>
          </p:nvSpPr>
          <p:spPr>
            <a:xfrm>
              <a:off x="-1905000" y="1295400"/>
              <a:ext cx="5410200" cy="5410200"/>
            </a:xfrm>
            <a:custGeom>
              <a:avLst/>
              <a:gdLst/>
              <a:ahLst/>
              <a:cxnLst/>
              <a:rect l="l" t="t" r="r" b="b"/>
              <a:pathLst>
                <a:path w="5410200" h="5410200">
                  <a:moveTo>
                    <a:pt x="2705100" y="414319"/>
                  </a:moveTo>
                  <a:cubicBezTo>
                    <a:pt x="1439936" y="414319"/>
                    <a:pt x="414319" y="1439937"/>
                    <a:pt x="414319" y="2705100"/>
                  </a:cubicBezTo>
                  <a:cubicBezTo>
                    <a:pt x="414319" y="3970264"/>
                    <a:pt x="1439936" y="4995882"/>
                    <a:pt x="2705100" y="4995882"/>
                  </a:cubicBezTo>
                  <a:cubicBezTo>
                    <a:pt x="3970264" y="4995882"/>
                    <a:pt x="4995882" y="3970264"/>
                    <a:pt x="4995882" y="2705100"/>
                  </a:cubicBezTo>
                  <a:cubicBezTo>
                    <a:pt x="4995882" y="1439937"/>
                    <a:pt x="3970264" y="414319"/>
                    <a:pt x="2705100" y="414319"/>
                  </a:cubicBezTo>
                  <a:close/>
                  <a:moveTo>
                    <a:pt x="2705100" y="0"/>
                  </a:moveTo>
                  <a:cubicBezTo>
                    <a:pt x="4199086" y="0"/>
                    <a:pt x="5410200" y="1211114"/>
                    <a:pt x="5410200" y="2705100"/>
                  </a:cubicBezTo>
                  <a:cubicBezTo>
                    <a:pt x="5410200" y="4199086"/>
                    <a:pt x="4199086" y="5410200"/>
                    <a:pt x="2705100" y="5410200"/>
                  </a:cubicBezTo>
                  <a:cubicBezTo>
                    <a:pt x="1211114" y="5410200"/>
                    <a:pt x="0" y="4199086"/>
                    <a:pt x="0" y="2705100"/>
                  </a:cubicBezTo>
                  <a:cubicBezTo>
                    <a:pt x="0" y="1211114"/>
                    <a:pt x="1211114" y="0"/>
                    <a:pt x="27051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sp3d prstMaterial="plastic">
              <a:bevelT w="1885950" h="24130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6"/>
            <p:cNvSpPr/>
            <p:nvPr/>
          </p:nvSpPr>
          <p:spPr>
            <a:xfrm>
              <a:off x="-1500143" y="1700257"/>
              <a:ext cx="4600487" cy="4600487"/>
            </a:xfrm>
            <a:custGeom>
              <a:avLst/>
              <a:gdLst/>
              <a:ahLst/>
              <a:cxnLst/>
              <a:rect l="l" t="t" r="r" b="b"/>
              <a:pathLst>
                <a:path w="4600487" h="4600487">
                  <a:moveTo>
                    <a:pt x="2300243" y="352541"/>
                  </a:moveTo>
                  <a:cubicBezTo>
                    <a:pt x="1224556" y="352541"/>
                    <a:pt x="352541" y="1224556"/>
                    <a:pt x="352541" y="2300243"/>
                  </a:cubicBezTo>
                  <a:cubicBezTo>
                    <a:pt x="352541" y="3375930"/>
                    <a:pt x="1224556" y="4247946"/>
                    <a:pt x="2300243" y="4247946"/>
                  </a:cubicBezTo>
                  <a:cubicBezTo>
                    <a:pt x="3375930" y="4247946"/>
                    <a:pt x="4247946" y="3375930"/>
                    <a:pt x="4247946" y="2300243"/>
                  </a:cubicBezTo>
                  <a:cubicBezTo>
                    <a:pt x="4247946" y="1224556"/>
                    <a:pt x="3375930" y="352541"/>
                    <a:pt x="2300243" y="352541"/>
                  </a:cubicBezTo>
                  <a:close/>
                  <a:moveTo>
                    <a:pt x="2300244" y="0"/>
                  </a:moveTo>
                  <a:cubicBezTo>
                    <a:pt x="3570633" y="0"/>
                    <a:pt x="4600487" y="1029854"/>
                    <a:pt x="4600487" y="2300244"/>
                  </a:cubicBezTo>
                  <a:cubicBezTo>
                    <a:pt x="4600487" y="3570633"/>
                    <a:pt x="3570633" y="4600487"/>
                    <a:pt x="2300244" y="4600487"/>
                  </a:cubicBezTo>
                  <a:cubicBezTo>
                    <a:pt x="1029854" y="4600487"/>
                    <a:pt x="0" y="3570633"/>
                    <a:pt x="0" y="2300244"/>
                  </a:cubicBezTo>
                  <a:cubicBezTo>
                    <a:pt x="0" y="1029854"/>
                    <a:pt x="1029854" y="0"/>
                    <a:pt x="23002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sp3d prstMaterial="plastic">
              <a:bevelT w="1885950" h="243205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-682978" y="2476749"/>
              <a:ext cx="2966156" cy="302551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sp3d extrusionH="1778000" prstMaterial="softEdge">
              <a:bevelT w="1270000" h="635000"/>
              <a:bevelB w="1492250" h="127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6"/>
            <p:cNvSpPr/>
            <p:nvPr/>
          </p:nvSpPr>
          <p:spPr>
            <a:xfrm>
              <a:off x="-1177474" y="2022926"/>
              <a:ext cx="3955148" cy="3955148"/>
            </a:xfrm>
            <a:custGeom>
              <a:avLst/>
              <a:gdLst/>
              <a:ahLst/>
              <a:cxnLst/>
              <a:rect l="l" t="t" r="r" b="b"/>
              <a:pathLst>
                <a:path w="3955148" h="3955148">
                  <a:moveTo>
                    <a:pt x="1977575" y="301461"/>
                  </a:moveTo>
                  <a:cubicBezTo>
                    <a:pt x="1051882" y="301461"/>
                    <a:pt x="301461" y="1051882"/>
                    <a:pt x="301461" y="1977575"/>
                  </a:cubicBezTo>
                  <a:cubicBezTo>
                    <a:pt x="301461" y="2903267"/>
                    <a:pt x="1051882" y="3653688"/>
                    <a:pt x="1977575" y="3653688"/>
                  </a:cubicBezTo>
                  <a:cubicBezTo>
                    <a:pt x="2903267" y="3653688"/>
                    <a:pt x="3653688" y="2903267"/>
                    <a:pt x="3653688" y="1977575"/>
                  </a:cubicBezTo>
                  <a:cubicBezTo>
                    <a:pt x="3653688" y="1051882"/>
                    <a:pt x="2903267" y="301461"/>
                    <a:pt x="1977575" y="301461"/>
                  </a:cubicBezTo>
                  <a:close/>
                  <a:moveTo>
                    <a:pt x="1977574" y="0"/>
                  </a:moveTo>
                  <a:cubicBezTo>
                    <a:pt x="3069758" y="0"/>
                    <a:pt x="3955148" y="885390"/>
                    <a:pt x="3955148" y="1977574"/>
                  </a:cubicBezTo>
                  <a:cubicBezTo>
                    <a:pt x="3955148" y="3069758"/>
                    <a:pt x="3069758" y="3955148"/>
                    <a:pt x="1977574" y="3955148"/>
                  </a:cubicBezTo>
                  <a:cubicBezTo>
                    <a:pt x="885390" y="3955148"/>
                    <a:pt x="0" y="3069758"/>
                    <a:pt x="0" y="1977574"/>
                  </a:cubicBezTo>
                  <a:cubicBezTo>
                    <a:pt x="0" y="885390"/>
                    <a:pt x="885390" y="0"/>
                    <a:pt x="1977574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sp3d prstMaterial="plastic">
              <a:bevelT w="1885950" h="24257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6"/>
            <p:cNvSpPr/>
            <p:nvPr/>
          </p:nvSpPr>
          <p:spPr>
            <a:xfrm>
              <a:off x="-899516" y="2300884"/>
              <a:ext cx="3399233" cy="3399233"/>
            </a:xfrm>
            <a:custGeom>
              <a:avLst/>
              <a:gdLst/>
              <a:ahLst/>
              <a:cxnLst/>
              <a:rect l="l" t="t" r="r" b="b"/>
              <a:pathLst>
                <a:path w="3399233" h="3399233">
                  <a:moveTo>
                    <a:pt x="1699616" y="204742"/>
                  </a:moveTo>
                  <a:cubicBezTo>
                    <a:pt x="882239" y="204742"/>
                    <a:pt x="219624" y="867357"/>
                    <a:pt x="219624" y="1684733"/>
                  </a:cubicBezTo>
                  <a:cubicBezTo>
                    <a:pt x="219624" y="2502110"/>
                    <a:pt x="882239" y="3164724"/>
                    <a:pt x="1699616" y="3164724"/>
                  </a:cubicBezTo>
                  <a:cubicBezTo>
                    <a:pt x="2516993" y="3164724"/>
                    <a:pt x="3179608" y="2502110"/>
                    <a:pt x="3179608" y="1684733"/>
                  </a:cubicBezTo>
                  <a:cubicBezTo>
                    <a:pt x="3179608" y="867357"/>
                    <a:pt x="2516993" y="204742"/>
                    <a:pt x="1699616" y="204742"/>
                  </a:cubicBezTo>
                  <a:close/>
                  <a:moveTo>
                    <a:pt x="1699617" y="0"/>
                  </a:moveTo>
                  <a:cubicBezTo>
                    <a:pt x="2638289" y="0"/>
                    <a:pt x="3399233" y="760944"/>
                    <a:pt x="3399233" y="1699617"/>
                  </a:cubicBezTo>
                  <a:cubicBezTo>
                    <a:pt x="3399233" y="2638289"/>
                    <a:pt x="2638289" y="3399233"/>
                    <a:pt x="1699617" y="3399233"/>
                  </a:cubicBezTo>
                  <a:cubicBezTo>
                    <a:pt x="760944" y="3399233"/>
                    <a:pt x="0" y="2638289"/>
                    <a:pt x="0" y="1699617"/>
                  </a:cubicBezTo>
                  <a:cubicBezTo>
                    <a:pt x="0" y="760944"/>
                    <a:pt x="760944" y="0"/>
                    <a:pt x="1699617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sp3d prstMaterial="plastic">
              <a:bevelT w="1885950" h="243205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Elbow Connector 63"/>
          <p:cNvCxnSpPr/>
          <p:nvPr/>
        </p:nvCxnSpPr>
        <p:spPr>
          <a:xfrm flipV="1">
            <a:off x="3100344" y="3124201"/>
            <a:ext cx="8024856" cy="391534"/>
          </a:xfrm>
          <a:prstGeom prst="bentConnector3">
            <a:avLst>
              <a:gd name="adj1" fmla="val 17715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549486" y="2744170"/>
            <a:ext cx="771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Core – Understanding Dynamic Forces</a:t>
            </a:r>
          </a:p>
        </p:txBody>
      </p:sp>
      <p:sp>
        <p:nvSpPr>
          <p:cNvPr id="103" name="Rectangle 102">
            <a:hlinkClick r:id="rId3" action="ppaction://hlinksldjump"/>
          </p:cNvPr>
          <p:cNvSpPr/>
          <p:nvPr/>
        </p:nvSpPr>
        <p:spPr>
          <a:xfrm>
            <a:off x="10998876" y="267511"/>
            <a:ext cx="123825" cy="381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itle 103"/>
          <p:cNvSpPr>
            <a:spLocks noGrp="1"/>
          </p:cNvSpPr>
          <p:nvPr>
            <p:ph type="title"/>
          </p:nvPr>
        </p:nvSpPr>
        <p:spPr>
          <a:xfrm>
            <a:off x="475133" y="-475179"/>
            <a:ext cx="1841583" cy="449494"/>
          </a:xfrm>
        </p:spPr>
        <p:txBody>
          <a:bodyPr>
            <a:normAutofit/>
          </a:bodyPr>
          <a:lstStyle/>
          <a:p>
            <a:r>
              <a:rPr lang="en-US" sz="1200" dirty="0"/>
              <a:t>Core line descriptions</a:t>
            </a:r>
          </a:p>
        </p:txBody>
      </p:sp>
      <p:sp>
        <p:nvSpPr>
          <p:cNvPr id="106" name="Rectangle 105">
            <a:hlinkClick r:id="rId4" action="ppaction://hlinksldjump"/>
          </p:cNvPr>
          <p:cNvSpPr/>
          <p:nvPr/>
        </p:nvSpPr>
        <p:spPr>
          <a:xfrm>
            <a:off x="10998875" y="838143"/>
            <a:ext cx="123825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hlinkClick r:id="rId5" action="ppaction://hlinksldjump"/>
          </p:cNvPr>
          <p:cNvSpPr/>
          <p:nvPr/>
        </p:nvSpPr>
        <p:spPr>
          <a:xfrm>
            <a:off x="10998875" y="2699427"/>
            <a:ext cx="123825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Elbow Connector 49"/>
          <p:cNvCxnSpPr/>
          <p:nvPr/>
        </p:nvCxnSpPr>
        <p:spPr>
          <a:xfrm flipV="1">
            <a:off x="3510844" y="4648200"/>
            <a:ext cx="7633406" cy="152401"/>
          </a:xfrm>
          <a:prstGeom prst="bentConnector3">
            <a:avLst>
              <a:gd name="adj1" fmla="val 13620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598393" y="42672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Step 4 – Browse Premier’s or Other’s Catalog</a:t>
            </a:r>
          </a:p>
        </p:txBody>
      </p:sp>
      <p:cxnSp>
        <p:nvCxnSpPr>
          <p:cNvPr id="52" name="Elbow Connector 51"/>
          <p:cNvCxnSpPr/>
          <p:nvPr/>
        </p:nvCxnSpPr>
        <p:spPr>
          <a:xfrm>
            <a:off x="3352800" y="5125156"/>
            <a:ext cx="7772400" cy="742244"/>
          </a:xfrm>
          <a:prstGeom prst="bentConnector3">
            <a:avLst>
              <a:gd name="adj1" fmla="val 13544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456994" y="5486400"/>
            <a:ext cx="7715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Step 3 – Considering Operating Conditions and Environments</a:t>
            </a:r>
          </a:p>
        </p:txBody>
      </p:sp>
      <p:cxnSp>
        <p:nvCxnSpPr>
          <p:cNvPr id="54" name="Elbow Connector 53"/>
          <p:cNvCxnSpPr/>
          <p:nvPr/>
        </p:nvCxnSpPr>
        <p:spPr>
          <a:xfrm flipV="1">
            <a:off x="2336800" y="1257300"/>
            <a:ext cx="8788400" cy="86078"/>
          </a:xfrm>
          <a:prstGeom prst="bentConnector3">
            <a:avLst>
              <a:gd name="adj1" fmla="val 15575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/>
          <p:nvPr/>
        </p:nvCxnSpPr>
        <p:spPr>
          <a:xfrm flipV="1">
            <a:off x="2427111" y="685800"/>
            <a:ext cx="8698089" cy="296333"/>
          </a:xfrm>
          <a:prstGeom prst="bentConnector3">
            <a:avLst>
              <a:gd name="adj1" fmla="val 8858"/>
            </a:avLst>
          </a:prstGeom>
          <a:ln w="38100">
            <a:gradFill>
              <a:gsLst>
                <a:gs pos="93000">
                  <a:schemeClr val="tx1">
                    <a:lumMod val="95000"/>
                    <a:lumOff val="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  <a:head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hlinkClick r:id="rId6" action="ppaction://hlinksldjump"/>
          </p:cNvPr>
          <p:cNvSpPr/>
          <p:nvPr/>
        </p:nvSpPr>
        <p:spPr>
          <a:xfrm>
            <a:off x="11001375" y="5448467"/>
            <a:ext cx="123825" cy="381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hlinkClick r:id="rId7" action="ppaction://hlinksldjump"/>
          </p:cNvPr>
          <p:cNvSpPr/>
          <p:nvPr/>
        </p:nvSpPr>
        <p:spPr>
          <a:xfrm>
            <a:off x="11018275" y="4207184"/>
            <a:ext cx="123825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03" grpId="0" animBg="1"/>
      <p:bldP spid="106" grpId="0" animBg="1"/>
      <p:bldP spid="109" grpId="0" animBg="1"/>
      <p:bldP spid="107" grpId="0" animBg="1"/>
      <p:bldP spid="1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2B993E00-3A07-FF4F-87B0-07151FF78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r="7947" b="1"/>
          <a:stretch/>
        </p:blipFill>
        <p:spPr>
          <a:xfrm>
            <a:off x="6185051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17" name="Picture 16" descr="A picture containing indoor, kitchen, building, table&#10;&#10;Description automatically generated">
            <a:extLst>
              <a:ext uri="{FF2B5EF4-FFF2-40B4-BE49-F238E27FC236}">
                <a16:creationId xmlns:a16="http://schemas.microsoft.com/office/drawing/2014/main" id="{3746F93E-43E4-F740-BE26-F07E949E8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r="26424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A303E240-9144-C545-82FE-C4B29BA1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Quick Facts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88D6BD2-4AF4-45D6-88F2-58EB93578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064" y="3081756"/>
            <a:ext cx="4620544" cy="177599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Founded in 1924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Developed first coupling used in the industry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Over 90 years as the leader in the coupling industry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8 of the top 10 fleets spec Premier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One of </a:t>
            </a:r>
            <a:r>
              <a:rPr lang="en-US" sz="1500" u="sng"/>
              <a:t>only</a:t>
            </a:r>
            <a:r>
              <a:rPr lang="en-US" sz="1500"/>
              <a:t> two US manufacturers today</a:t>
            </a:r>
          </a:p>
        </p:txBody>
      </p:sp>
    </p:spTree>
    <p:extLst>
      <p:ext uri="{BB962C8B-B14F-4D97-AF65-F5344CB8AC3E}">
        <p14:creationId xmlns:p14="http://schemas.microsoft.com/office/powerpoint/2010/main" val="536029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283"/>
            <a:ext cx="4578637" cy="136214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-1899356" y="1308175"/>
            <a:ext cx="5410200" cy="5410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  <a:sp3d prstMaterial="dkEdge">
            <a:bevelT w="1885950" h="2336800"/>
            <a:bevelB w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942089" y="1612900"/>
            <a:ext cx="4492578" cy="3597295"/>
            <a:chOff x="1942089" y="1761068"/>
            <a:chExt cx="4492578" cy="3449127"/>
          </a:xfrm>
        </p:grpSpPr>
        <p:sp>
          <p:nvSpPr>
            <p:cNvPr id="22" name="Oval 21"/>
            <p:cNvSpPr/>
            <p:nvPr/>
          </p:nvSpPr>
          <p:spPr>
            <a:xfrm>
              <a:off x="1942089" y="2083974"/>
              <a:ext cx="3126221" cy="31262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scene3d>
              <a:camera prst="orthographicFront">
                <a:rot lat="19800000" lon="7200000" rev="0"/>
              </a:camera>
              <a:lightRig rig="balanced" dir="t">
                <a:rot lat="0" lon="0" rev="12600000"/>
              </a:lightRig>
            </a:scene3d>
            <a:sp3d prstMaterial="plastic">
              <a:bevelT w="1587500" h="1631950"/>
              <a:bevelB w="1587500" h="1631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409244" y="1761068"/>
              <a:ext cx="3025423" cy="2923822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4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The</a:t>
              </a:r>
            </a:p>
            <a:p>
              <a:pPr algn="ctr"/>
              <a:r>
                <a:rPr lang="en-US" sz="44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Core</a:t>
              </a:r>
            </a:p>
            <a:p>
              <a:pPr algn="ctr"/>
              <a:r>
                <a:rPr lang="en-US" sz="44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Idea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7391400" y="555012"/>
            <a:ext cx="4572000" cy="5594768"/>
          </a:xfrm>
          <a:prstGeom prst="round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 w="444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extrusionH="95250" prstMaterial="plastic">
            <a:bevelT w="273050" h="1397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>
            <a:spLocks/>
          </p:cNvSpPr>
          <p:nvPr/>
        </p:nvSpPr>
        <p:spPr>
          <a:xfrm>
            <a:off x="7772400" y="1676400"/>
            <a:ext cx="3810000" cy="414696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How they influence component selection 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Static vs. Dynamic Loads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Understand your working conditions and respond accordingly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Personal Preferences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Peace of mind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391400" y="684901"/>
            <a:ext cx="4572000" cy="1241425"/>
          </a:xfrm>
          <a:ln>
            <a:noFill/>
          </a:ln>
          <a:effectLst/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Understanding Dynamic Forces</a:t>
            </a:r>
          </a:p>
        </p:txBody>
      </p:sp>
    </p:spTree>
    <p:extLst>
      <p:ext uri="{BB962C8B-B14F-4D97-AF65-F5344CB8AC3E}">
        <p14:creationId xmlns:p14="http://schemas.microsoft.com/office/powerpoint/2010/main" val="22014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3 -0.01642 L 0.00742 -0.016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mph" presetSubtype="2" decel="2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 Forces</a:t>
            </a:r>
          </a:p>
        </p:txBody>
      </p:sp>
      <p:pic>
        <p:nvPicPr>
          <p:cNvPr id="4" name="Content Placeholder 3" descr="broken_chain_1600_clr_4402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17639"/>
            <a:ext cx="3657600" cy="450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39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124201" y="1676400"/>
            <a:ext cx="7010400" cy="3429000"/>
          </a:xfrm>
        </p:spPr>
        <p:txBody>
          <a:bodyPr/>
          <a:lstStyle/>
          <a:p>
            <a:r>
              <a:rPr lang="en-US" dirty="0"/>
              <a:t>A static load is just that, “Static”</a:t>
            </a:r>
          </a:p>
          <a:p>
            <a:r>
              <a:rPr lang="en-US" dirty="0"/>
              <a:t>	</a:t>
            </a:r>
            <a:r>
              <a:rPr lang="en-US" sz="1800" dirty="0"/>
              <a:t>A 2000 lbs. body exerts 2000 lbs. of force on whatever 	it is sitting on</a:t>
            </a:r>
          </a:p>
          <a:p>
            <a:r>
              <a:rPr lang="en-US" dirty="0"/>
              <a:t>Dynamic load conditions (kinetic energy)</a:t>
            </a:r>
          </a:p>
          <a:p>
            <a:r>
              <a:rPr lang="en-US" dirty="0"/>
              <a:t>	</a:t>
            </a:r>
            <a:r>
              <a:rPr lang="en-US" sz="1800" dirty="0"/>
              <a:t>Depend greatly on the operating environment</a:t>
            </a:r>
          </a:p>
          <a:p>
            <a:r>
              <a:rPr lang="en-US" sz="1800" dirty="0"/>
              <a:t>	E.g. 2000 lbs. weight traveling at 30 mph – kinetic 	energy equates to 60113 ft.-lbs.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Different Are Dynamic Forces?</a:t>
            </a:r>
          </a:p>
        </p:txBody>
      </p:sp>
    </p:spTree>
    <p:extLst>
      <p:ext uri="{BB962C8B-B14F-4D97-AF65-F5344CB8AC3E}">
        <p14:creationId xmlns:p14="http://schemas.microsoft.com/office/powerpoint/2010/main" val="295551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half" idx="2"/>
          </p:nvPr>
        </p:nvSpPr>
        <p:spPr>
          <a:xfrm>
            <a:off x="2057401" y="2590801"/>
            <a:ext cx="2667001" cy="361950"/>
          </a:xfrm>
        </p:spPr>
        <p:txBody>
          <a:bodyPr/>
          <a:lstStyle/>
          <a:p>
            <a:r>
              <a:rPr lang="en-US" dirty="0"/>
              <a:t>Kinetic Energy (ft.-lbs.)</a:t>
            </a: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Dynamic Forces </a:t>
            </a:r>
            <a:r>
              <a:rPr lang="en-US" dirty="0"/>
              <a:t>In Action</a:t>
            </a:r>
            <a:endParaRPr lang="en-US" dirty="0">
              <a:solidFill>
                <a:schemeClr val="bg2"/>
              </a:solidFill>
            </a:endParaRPr>
          </a:p>
        </p:txBody>
      </p:sp>
      <p:graphicFrame>
        <p:nvGraphicFramePr>
          <p:cNvPr id="5" name="Object 4"/>
          <p:cNvGraphicFramePr>
            <a:graphicFrameLocks/>
          </p:cNvGraphicFramePr>
          <p:nvPr/>
        </p:nvGraphicFramePr>
        <p:xfrm>
          <a:off x="4114803" y="1524000"/>
          <a:ext cx="53340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8"/>
          <p:cNvSpPr txBox="1">
            <a:spLocks/>
          </p:cNvSpPr>
          <p:nvPr/>
        </p:nvSpPr>
        <p:spPr>
          <a:xfrm>
            <a:off x="5562601" y="4343400"/>
            <a:ext cx="2667001" cy="361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chemeClr val="accent1">
                  <a:lumMod val="20000"/>
                  <a:lumOff val="80000"/>
                </a:schemeClr>
              </a:buClr>
              <a:buSzPct val="70000"/>
              <a:buFont typeface="Arial" pitchFamily="34" charset="0"/>
              <a:buNone/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20000"/>
                  <a:lumOff val="80000"/>
                </a:schemeClr>
              </a:buClr>
              <a:buSzPct val="70000"/>
              <a:buFont typeface="Arial" pitchFamily="34" charset="0"/>
              <a:buNone/>
              <a:defRPr sz="1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20000"/>
                  <a:lumOff val="80000"/>
                </a:schemeClr>
              </a:buClr>
              <a:buSzPct val="70000"/>
              <a:buFont typeface="Arial" pitchFamily="34" charset="0"/>
              <a:buNone/>
              <a:defRPr sz="1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20000"/>
                  <a:lumOff val="80000"/>
                </a:schemeClr>
              </a:buClr>
              <a:buSzPct val="70000"/>
              <a:buFont typeface="Arial" pitchFamily="34" charset="0"/>
              <a:buNone/>
              <a:defRPr sz="9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20000"/>
                  <a:lumOff val="80000"/>
                </a:schemeClr>
              </a:buClr>
              <a:buSzPct val="70000"/>
              <a:buFont typeface="Arial" pitchFamily="34" charset="0"/>
              <a:buNone/>
              <a:defRPr sz="9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Velocity (mph)</a:t>
            </a:r>
          </a:p>
        </p:txBody>
      </p:sp>
    </p:spTree>
    <p:extLst>
      <p:ext uri="{BB962C8B-B14F-4D97-AF65-F5344CB8AC3E}">
        <p14:creationId xmlns:p14="http://schemas.microsoft.com/office/powerpoint/2010/main" val="3859586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286000" y="3505203"/>
            <a:ext cx="3048000" cy="1543049"/>
          </a:xfrm>
        </p:spPr>
        <p:txBody>
          <a:bodyPr>
            <a:normAutofit/>
          </a:bodyPr>
          <a:lstStyle/>
          <a:p>
            <a:r>
              <a:rPr lang="en-US" sz="1200" dirty="0"/>
              <a:t>Latch styles</a:t>
            </a:r>
          </a:p>
          <a:p>
            <a:r>
              <a:rPr lang="en-US" sz="1200" dirty="0"/>
              <a:t>Mounting bolt hole preference</a:t>
            </a:r>
          </a:p>
          <a:p>
            <a:r>
              <a:rPr lang="en-US" sz="1200" dirty="0"/>
              <a:t>Slack Reducing System</a:t>
            </a:r>
          </a:p>
          <a:p>
            <a:r>
              <a:rPr lang="en-US" sz="1200" dirty="0"/>
              <a:t>Saf-Tite or Premalloy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751621" y="1918407"/>
            <a:ext cx="2743200" cy="990600"/>
          </a:xfrm>
        </p:spPr>
        <p:txBody>
          <a:bodyPr>
            <a:normAutofit/>
          </a:bodyPr>
          <a:lstStyle/>
          <a:p>
            <a:pPr algn="ctr"/>
            <a:r>
              <a:rPr lang="en-US" sz="1200" dirty="0"/>
              <a:t>Many factors can contribute to successful selection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4"/>
          </p:nvPr>
        </p:nvSpPr>
        <p:spPr>
          <a:xfrm>
            <a:off x="7696204" y="3505200"/>
            <a:ext cx="2514601" cy="1295400"/>
          </a:xfrm>
        </p:spPr>
        <p:txBody>
          <a:bodyPr>
            <a:normAutofit/>
          </a:bodyPr>
          <a:lstStyle/>
          <a:p>
            <a:r>
              <a:rPr lang="en-US" sz="1200" dirty="0"/>
              <a:t>Weld-on or bolt-on</a:t>
            </a:r>
          </a:p>
          <a:p>
            <a:r>
              <a:rPr lang="en-US" sz="1200" dirty="0"/>
              <a:t>Inside diameter</a:t>
            </a:r>
          </a:p>
          <a:p>
            <a:r>
              <a:rPr lang="en-US" sz="1200" dirty="0"/>
              <a:t>Rubber or poly bushings</a:t>
            </a:r>
          </a:p>
          <a:p>
            <a:r>
              <a:rPr lang="en-US" sz="1200" dirty="0"/>
              <a:t>To swivel or not to swivel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Preference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Selecting Components</a:t>
            </a:r>
          </a:p>
        </p:txBody>
      </p:sp>
      <p:pic>
        <p:nvPicPr>
          <p:cNvPr id="13" name="Picture 12"/>
          <p:cNvPicPr>
            <a:picLocks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7491" y1="70273" x2="67491" y2="70273"/>
                        <a14:foregroundMark x1="74147" y1="32248" x2="74147" y2="32248"/>
                        <a14:foregroundMark x1="50000" y1="16176" x2="50000" y2="16176"/>
                        <a14:foregroundMark x1="27048" y1="34349" x2="27048" y2="34349"/>
                        <a14:foregroundMark x1="24147" y1="69748" x2="24147" y2="69748"/>
                        <a14:foregroundMark x1="71758" y1="22689" x2="71758" y2="22689"/>
                        <a14:backgroundMark x1="51792" y1="18592" x2="51792" y2="18592"/>
                        <a14:backgroundMark x1="44795" y1="52731" x2="44795" y2="52731"/>
                        <a14:backgroundMark x1="64505" y1="71113" x2="64505" y2="71113"/>
                        <a14:backgroundMark x1="30717" y1="72899" x2="30717" y2="7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3581401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069" y1="37709" x2="19069" y2="37709"/>
                        <a14:foregroundMark x1="42883" y1="48210" x2="42883" y2="48210"/>
                        <a14:foregroundMark x1="49597" y1="18735" x2="49597" y2="18735"/>
                        <a14:foregroundMark x1="46195" y1="77804" x2="46195" y2="77804"/>
                        <a14:foregroundMark x1="53984" y1="32936" x2="53984" y2="32936"/>
                        <a14:backgroundMark x1="69830" y1="44869" x2="69830" y2="44869"/>
                        <a14:backgroundMark x1="15398" y1="44033" x2="15398" y2="44033"/>
                        <a14:backgroundMark x1="47807" y1="17303" x2="47807" y2="17303"/>
                        <a14:backgroundMark x1="40848" y1="83480" x2="40848" y2="83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4" y="1143000"/>
            <a:ext cx="3429001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709E23A-2B3A-7642-8BB0-55E94235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386" y="2362200"/>
            <a:ext cx="1996832" cy="1996832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615DF4ED-08BC-1048-B34A-92CCC9D901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534" y="2487100"/>
            <a:ext cx="2325373" cy="2325373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7B7845EF-190B-5041-834E-1225E6C771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9" y="3229281"/>
            <a:ext cx="1790034" cy="17900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8FE92D-146B-3340-B5E1-F155118843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60" y="678488"/>
            <a:ext cx="1635174" cy="9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64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lumMod val="85000"/>
              </a:schemeClr>
            </a:gs>
            <a:gs pos="69000">
              <a:schemeClr val="bg1">
                <a:lumMod val="65000"/>
              </a:schemeClr>
            </a:gs>
            <a:gs pos="100000">
              <a:schemeClr val="bg1">
                <a:lumMod val="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object, sitting, dark, standing&#10;&#10;Description automatically generated">
            <a:extLst>
              <a:ext uri="{FF2B5EF4-FFF2-40B4-BE49-F238E27FC236}">
                <a16:creationId xmlns:a16="http://schemas.microsoft.com/office/drawing/2014/main" id="{6535C6A6-B035-CA43-AFE6-B06731866C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" y="1051245"/>
            <a:ext cx="5158740" cy="573193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6B6ADCA-1C8F-8544-9C4F-5A453F18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Question and Answer</a:t>
            </a:r>
          </a:p>
        </p:txBody>
      </p:sp>
      <p:pic>
        <p:nvPicPr>
          <p:cNvPr id="11" name="Picture 10" descr="A picture containing person, sitting, small, table&#10;&#10;Description automatically generated">
            <a:extLst>
              <a:ext uri="{FF2B5EF4-FFF2-40B4-BE49-F238E27FC236}">
                <a16:creationId xmlns:a16="http://schemas.microsoft.com/office/drawing/2014/main" id="{C3BF0EAA-DBFD-1647-A14F-533661560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28600"/>
            <a:ext cx="39433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06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0_textures_main_background.jpg">
            <a:extLst>
              <a:ext uri="{FF2B5EF4-FFF2-40B4-BE49-F238E27FC236}">
                <a16:creationId xmlns:a16="http://schemas.microsoft.com/office/drawing/2014/main" id="{99D21097-E853-094E-9ADE-DF6B5FEC43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6" b="5783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A8296A-67AC-4736-9F43-72635CD49A00}"/>
              </a:ext>
            </a:extLst>
          </p:cNvPr>
          <p:cNvSpPr txBox="1"/>
          <p:nvPr/>
        </p:nvSpPr>
        <p:spPr>
          <a:xfrm>
            <a:off x="685800" y="758430"/>
            <a:ext cx="3930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More Information At: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0065F-FCF1-4A24-BDBC-262F0C0CB1AC}"/>
              </a:ext>
            </a:extLst>
          </p:cNvPr>
          <p:cNvSpPr txBox="1"/>
          <p:nvPr/>
        </p:nvSpPr>
        <p:spPr>
          <a:xfrm>
            <a:off x="3124200" y="1600200"/>
            <a:ext cx="52044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www.minimizer.com</a:t>
            </a:r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www.highbarbrands.com</a:t>
            </a:r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www.highbarbrands.com/training</a:t>
            </a:r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endParaRPr lang="en-US" sz="2000" dirty="0">
              <a:latin typeface="Arial Rounded MT Bold" panose="020F0704030504030204" pitchFamily="34" charset="0"/>
            </a:endParaRPr>
          </a:p>
          <a:p>
            <a:endParaRPr lang="en-US" sz="2000" dirty="0">
              <a:latin typeface="Arial Rounded MT Bold" panose="020F0704030504030204" pitchFamily="34" charset="0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C20FC5B-360B-4558-A6AE-DC1DCF1DB3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71" y="4750294"/>
            <a:ext cx="1748097" cy="737697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3804D81-5663-4C4D-A05C-CC13AB446D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6988990"/>
              </p:ext>
            </p:extLst>
          </p:nvPr>
        </p:nvGraphicFramePr>
        <p:xfrm>
          <a:off x="3906580" y="5450993"/>
          <a:ext cx="37147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714840" imgH="581040" progId="Paint.Picture">
                  <p:embed/>
                </p:oleObj>
              </mc:Choice>
              <mc:Fallback>
                <p:oleObj name="Bitmap Image" r:id="rId7" imgW="3714840" imgH="581040" progId="Paint.Picture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3804D81-5663-4C4D-A05C-CC13AB446D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06580" y="5450993"/>
                        <a:ext cx="3714750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Image result for facebook">
            <a:extLst>
              <a:ext uri="{FF2B5EF4-FFF2-40B4-BE49-F238E27FC236}">
                <a16:creationId xmlns:a16="http://schemas.microsoft.com/office/drawing/2014/main" id="{E28D1398-E7C9-47F9-8F56-033B838AD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13" y="3492644"/>
            <a:ext cx="1000021" cy="100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twitter">
            <a:extLst>
              <a:ext uri="{FF2B5EF4-FFF2-40B4-BE49-F238E27FC236}">
                <a16:creationId xmlns:a16="http://schemas.microsoft.com/office/drawing/2014/main" id="{D0F4D88D-5E11-47B5-8574-2B225EE63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77" y="3492644"/>
            <a:ext cx="1000021" cy="102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instagram">
            <a:extLst>
              <a:ext uri="{FF2B5EF4-FFF2-40B4-BE49-F238E27FC236}">
                <a16:creationId xmlns:a16="http://schemas.microsoft.com/office/drawing/2014/main" id="{87F0017F-763D-45F2-9B8B-4372C36CD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41" y="3563693"/>
            <a:ext cx="905335" cy="9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309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0_textures_main_background.jpg">
            <a:extLst>
              <a:ext uri="{FF2B5EF4-FFF2-40B4-BE49-F238E27FC236}">
                <a16:creationId xmlns:a16="http://schemas.microsoft.com/office/drawing/2014/main" id="{99D21097-E853-094E-9ADE-DF6B5FEC43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6" b="57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431C2B-E3C9-8344-9A19-7CE839A3A052}"/>
              </a:ext>
            </a:extLst>
          </p:cNvPr>
          <p:cNvSpPr txBox="1"/>
          <p:nvPr/>
        </p:nvSpPr>
        <p:spPr>
          <a:xfrm>
            <a:off x="4273225" y="4191000"/>
            <a:ext cx="36455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Thank You!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www.premier-mfg.com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C67F816F-C49C-1CDB-28A5-507D2C44D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61127"/>
            <a:ext cx="5943600" cy="318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00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our Connection to Safety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235166" cy="6858000"/>
          </a:xfrm>
        </p:spPr>
      </p:pic>
    </p:spTree>
    <p:extLst>
      <p:ext uri="{BB962C8B-B14F-4D97-AF65-F5344CB8AC3E}">
        <p14:creationId xmlns:p14="http://schemas.microsoft.com/office/powerpoint/2010/main" val="16661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DBEF0-356A-794C-867B-10007731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Discussion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EE7C2-B4C8-ED46-86C7-DECBB3FB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83" y="1981200"/>
            <a:ext cx="10972800" cy="4525963"/>
          </a:xfrm>
        </p:spPr>
        <p:txBody>
          <a:bodyPr/>
          <a:lstStyle/>
          <a:p>
            <a:r>
              <a:rPr lang="en-US" dirty="0"/>
              <a:t>How to Properly Select &amp; Maintain a Pintle Hitch &amp; Related Components</a:t>
            </a:r>
          </a:p>
          <a:p>
            <a:pPr lvl="2"/>
            <a:r>
              <a:rPr lang="en-US" dirty="0"/>
              <a:t>Pintle Hooks, Drawbar Eyes and Safety Chain Attachment Points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Important note:  Understand that these are safety devices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428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is Priority #1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Coupling Example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47637"/>
            <a:ext cx="5386388" cy="3605763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X-ray of Poor Manufacturing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4" t="-500" r="6942" b="500"/>
          <a:stretch/>
        </p:blipFill>
        <p:spPr>
          <a:xfrm rot="16200000">
            <a:off x="6602413" y="1993624"/>
            <a:ext cx="3733800" cy="4441826"/>
          </a:xfrm>
        </p:spPr>
      </p:pic>
    </p:spTree>
    <p:extLst>
      <p:ext uri="{BB962C8B-B14F-4D97-AF65-F5344CB8AC3E}">
        <p14:creationId xmlns:p14="http://schemas.microsoft.com/office/powerpoint/2010/main" val="21880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is Priority #1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Drawbar Eye Example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47637"/>
            <a:ext cx="5386388" cy="360576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Safety Chain Bracket Example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 b="16191"/>
          <a:stretch/>
        </p:blipFill>
        <p:spPr>
          <a:xfrm>
            <a:off x="6277287" y="2335648"/>
            <a:ext cx="4766844" cy="3326336"/>
          </a:xfrm>
        </p:spPr>
      </p:pic>
    </p:spTree>
    <p:extLst>
      <p:ext uri="{BB962C8B-B14F-4D97-AF65-F5344CB8AC3E}">
        <p14:creationId xmlns:p14="http://schemas.microsoft.com/office/powerpoint/2010/main" val="88419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4689377" y="1713032"/>
            <a:ext cx="6292365" cy="4179919"/>
          </a:xfrm>
          <a:prstGeom prst="actionButtonBlank">
            <a:avLst/>
          </a:prstGeom>
          <a:blipFill dpi="0" rotWithShape="1">
            <a:blip r:embed="rId2">
              <a:alphaModFix amt="39000"/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600200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en-US" sz="6200" b="1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Building to the </a:t>
            </a:r>
            <a:r>
              <a:rPr lang="en-US" sz="62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Core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274995" y="2856032"/>
            <a:ext cx="7162800" cy="32476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 Selection of Your</a:t>
            </a:r>
          </a:p>
          <a:p>
            <a:pPr marL="0" indent="0" algn="ctr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Couplings, Drawbar Eyes &amp; Safety Chain Brackets</a:t>
            </a:r>
          </a:p>
        </p:txBody>
      </p:sp>
      <p:sp>
        <p:nvSpPr>
          <p:cNvPr id="6" name="Rectangle 5"/>
          <p:cNvSpPr/>
          <p:nvPr/>
        </p:nvSpPr>
        <p:spPr>
          <a:xfrm>
            <a:off x="-2822" y="0"/>
            <a:ext cx="2286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69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283"/>
            <a:ext cx="4578637" cy="13621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899356" y="1308175"/>
            <a:ext cx="5410200" cy="5410200"/>
            <a:chOff x="-1905000" y="1295400"/>
            <a:chExt cx="5410200" cy="5410200"/>
          </a:xfrm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</p:grpSpPr>
        <p:sp>
          <p:nvSpPr>
            <p:cNvPr id="17" name="Oval 16"/>
            <p:cNvSpPr/>
            <p:nvPr/>
          </p:nvSpPr>
          <p:spPr>
            <a:xfrm>
              <a:off x="-1905000" y="1295400"/>
              <a:ext cx="5410200" cy="5410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prstMaterial="dkEdge">
              <a:bevelT w="1885950" h="23368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6"/>
            <p:cNvSpPr/>
            <p:nvPr/>
          </p:nvSpPr>
          <p:spPr>
            <a:xfrm>
              <a:off x="-1905000" y="1295400"/>
              <a:ext cx="5410200" cy="5410200"/>
            </a:xfrm>
            <a:custGeom>
              <a:avLst/>
              <a:gdLst/>
              <a:ahLst/>
              <a:cxnLst/>
              <a:rect l="l" t="t" r="r" b="b"/>
              <a:pathLst>
                <a:path w="5410200" h="5410200">
                  <a:moveTo>
                    <a:pt x="2705100" y="414319"/>
                  </a:moveTo>
                  <a:cubicBezTo>
                    <a:pt x="1439936" y="414319"/>
                    <a:pt x="414319" y="1439937"/>
                    <a:pt x="414319" y="2705100"/>
                  </a:cubicBezTo>
                  <a:cubicBezTo>
                    <a:pt x="414319" y="3970264"/>
                    <a:pt x="1439936" y="4995882"/>
                    <a:pt x="2705100" y="4995882"/>
                  </a:cubicBezTo>
                  <a:cubicBezTo>
                    <a:pt x="3970264" y="4995882"/>
                    <a:pt x="4995882" y="3970264"/>
                    <a:pt x="4995882" y="2705100"/>
                  </a:cubicBezTo>
                  <a:cubicBezTo>
                    <a:pt x="4995882" y="1439937"/>
                    <a:pt x="3970264" y="414319"/>
                    <a:pt x="2705100" y="414319"/>
                  </a:cubicBezTo>
                  <a:close/>
                  <a:moveTo>
                    <a:pt x="2705100" y="0"/>
                  </a:moveTo>
                  <a:cubicBezTo>
                    <a:pt x="4199086" y="0"/>
                    <a:pt x="5410200" y="1211114"/>
                    <a:pt x="5410200" y="2705100"/>
                  </a:cubicBezTo>
                  <a:cubicBezTo>
                    <a:pt x="5410200" y="4199086"/>
                    <a:pt x="4199086" y="5410200"/>
                    <a:pt x="2705100" y="5410200"/>
                  </a:cubicBezTo>
                  <a:cubicBezTo>
                    <a:pt x="1211114" y="5410200"/>
                    <a:pt x="0" y="4199086"/>
                    <a:pt x="0" y="2705100"/>
                  </a:cubicBezTo>
                  <a:cubicBezTo>
                    <a:pt x="0" y="1211114"/>
                    <a:pt x="1211114" y="0"/>
                    <a:pt x="27051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sp3d prstMaterial="plastic">
              <a:bevelT w="1885950" h="24130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6"/>
            <p:cNvSpPr/>
            <p:nvPr/>
          </p:nvSpPr>
          <p:spPr>
            <a:xfrm>
              <a:off x="-1500143" y="1700257"/>
              <a:ext cx="4600487" cy="4600487"/>
            </a:xfrm>
            <a:custGeom>
              <a:avLst/>
              <a:gdLst/>
              <a:ahLst/>
              <a:cxnLst/>
              <a:rect l="l" t="t" r="r" b="b"/>
              <a:pathLst>
                <a:path w="4600487" h="4600487">
                  <a:moveTo>
                    <a:pt x="2300243" y="352541"/>
                  </a:moveTo>
                  <a:cubicBezTo>
                    <a:pt x="1224556" y="352541"/>
                    <a:pt x="352541" y="1224556"/>
                    <a:pt x="352541" y="2300243"/>
                  </a:cubicBezTo>
                  <a:cubicBezTo>
                    <a:pt x="352541" y="3375930"/>
                    <a:pt x="1224556" y="4247946"/>
                    <a:pt x="2300243" y="4247946"/>
                  </a:cubicBezTo>
                  <a:cubicBezTo>
                    <a:pt x="3375930" y="4247946"/>
                    <a:pt x="4247946" y="3375930"/>
                    <a:pt x="4247946" y="2300243"/>
                  </a:cubicBezTo>
                  <a:cubicBezTo>
                    <a:pt x="4247946" y="1224556"/>
                    <a:pt x="3375930" y="352541"/>
                    <a:pt x="2300243" y="352541"/>
                  </a:cubicBezTo>
                  <a:close/>
                  <a:moveTo>
                    <a:pt x="2300244" y="0"/>
                  </a:moveTo>
                  <a:cubicBezTo>
                    <a:pt x="3570633" y="0"/>
                    <a:pt x="4600487" y="1029854"/>
                    <a:pt x="4600487" y="2300244"/>
                  </a:cubicBezTo>
                  <a:cubicBezTo>
                    <a:pt x="4600487" y="3570633"/>
                    <a:pt x="3570633" y="4600487"/>
                    <a:pt x="2300244" y="4600487"/>
                  </a:cubicBezTo>
                  <a:cubicBezTo>
                    <a:pt x="1029854" y="4600487"/>
                    <a:pt x="0" y="3570633"/>
                    <a:pt x="0" y="2300244"/>
                  </a:cubicBezTo>
                  <a:cubicBezTo>
                    <a:pt x="0" y="1029854"/>
                    <a:pt x="1029854" y="0"/>
                    <a:pt x="23002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sp3d prstMaterial="plastic">
              <a:bevelT w="1885950" h="243205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-682978" y="2476749"/>
              <a:ext cx="2966156" cy="302551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sp3d extrusionH="1778000" prstMaterial="softEdge">
              <a:bevelT w="1270000" h="635000"/>
              <a:bevelB w="1492250" h="127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6"/>
            <p:cNvSpPr/>
            <p:nvPr/>
          </p:nvSpPr>
          <p:spPr>
            <a:xfrm>
              <a:off x="-1177474" y="2022926"/>
              <a:ext cx="3955148" cy="3955148"/>
            </a:xfrm>
            <a:custGeom>
              <a:avLst/>
              <a:gdLst/>
              <a:ahLst/>
              <a:cxnLst/>
              <a:rect l="l" t="t" r="r" b="b"/>
              <a:pathLst>
                <a:path w="3955148" h="3955148">
                  <a:moveTo>
                    <a:pt x="1977575" y="301461"/>
                  </a:moveTo>
                  <a:cubicBezTo>
                    <a:pt x="1051882" y="301461"/>
                    <a:pt x="301461" y="1051882"/>
                    <a:pt x="301461" y="1977575"/>
                  </a:cubicBezTo>
                  <a:cubicBezTo>
                    <a:pt x="301461" y="2903267"/>
                    <a:pt x="1051882" y="3653688"/>
                    <a:pt x="1977575" y="3653688"/>
                  </a:cubicBezTo>
                  <a:cubicBezTo>
                    <a:pt x="2903267" y="3653688"/>
                    <a:pt x="3653688" y="2903267"/>
                    <a:pt x="3653688" y="1977575"/>
                  </a:cubicBezTo>
                  <a:cubicBezTo>
                    <a:pt x="3653688" y="1051882"/>
                    <a:pt x="2903267" y="301461"/>
                    <a:pt x="1977575" y="301461"/>
                  </a:cubicBezTo>
                  <a:close/>
                  <a:moveTo>
                    <a:pt x="1977574" y="0"/>
                  </a:moveTo>
                  <a:cubicBezTo>
                    <a:pt x="3069758" y="0"/>
                    <a:pt x="3955148" y="885390"/>
                    <a:pt x="3955148" y="1977574"/>
                  </a:cubicBezTo>
                  <a:cubicBezTo>
                    <a:pt x="3955148" y="3069758"/>
                    <a:pt x="3069758" y="3955148"/>
                    <a:pt x="1977574" y="3955148"/>
                  </a:cubicBezTo>
                  <a:cubicBezTo>
                    <a:pt x="885390" y="3955148"/>
                    <a:pt x="0" y="3069758"/>
                    <a:pt x="0" y="1977574"/>
                  </a:cubicBezTo>
                  <a:cubicBezTo>
                    <a:pt x="0" y="885390"/>
                    <a:pt x="885390" y="0"/>
                    <a:pt x="1977574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sp3d prstMaterial="plastic">
              <a:bevelT w="1885950" h="242570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6"/>
            <p:cNvSpPr/>
            <p:nvPr/>
          </p:nvSpPr>
          <p:spPr>
            <a:xfrm>
              <a:off x="-899516" y="2300884"/>
              <a:ext cx="3399233" cy="3399233"/>
            </a:xfrm>
            <a:custGeom>
              <a:avLst/>
              <a:gdLst/>
              <a:ahLst/>
              <a:cxnLst/>
              <a:rect l="l" t="t" r="r" b="b"/>
              <a:pathLst>
                <a:path w="3399233" h="3399233">
                  <a:moveTo>
                    <a:pt x="1699616" y="204742"/>
                  </a:moveTo>
                  <a:cubicBezTo>
                    <a:pt x="882239" y="204742"/>
                    <a:pt x="219624" y="867357"/>
                    <a:pt x="219624" y="1684733"/>
                  </a:cubicBezTo>
                  <a:cubicBezTo>
                    <a:pt x="219624" y="2502110"/>
                    <a:pt x="882239" y="3164724"/>
                    <a:pt x="1699616" y="3164724"/>
                  </a:cubicBezTo>
                  <a:cubicBezTo>
                    <a:pt x="2516993" y="3164724"/>
                    <a:pt x="3179608" y="2502110"/>
                    <a:pt x="3179608" y="1684733"/>
                  </a:cubicBezTo>
                  <a:cubicBezTo>
                    <a:pt x="3179608" y="867357"/>
                    <a:pt x="2516993" y="204742"/>
                    <a:pt x="1699616" y="204742"/>
                  </a:cubicBezTo>
                  <a:close/>
                  <a:moveTo>
                    <a:pt x="1699617" y="0"/>
                  </a:moveTo>
                  <a:cubicBezTo>
                    <a:pt x="2638289" y="0"/>
                    <a:pt x="3399233" y="760944"/>
                    <a:pt x="3399233" y="1699617"/>
                  </a:cubicBezTo>
                  <a:cubicBezTo>
                    <a:pt x="3399233" y="2638289"/>
                    <a:pt x="2638289" y="3399233"/>
                    <a:pt x="1699617" y="3399233"/>
                  </a:cubicBezTo>
                  <a:cubicBezTo>
                    <a:pt x="760944" y="3399233"/>
                    <a:pt x="0" y="2638289"/>
                    <a:pt x="0" y="1699617"/>
                  </a:cubicBezTo>
                  <a:cubicBezTo>
                    <a:pt x="0" y="760944"/>
                    <a:pt x="760944" y="0"/>
                    <a:pt x="1699617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sp3d prstMaterial="plastic">
              <a:bevelT w="1885950" h="2432050"/>
              <a:bevelB w="19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394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283"/>
            <a:ext cx="4578637" cy="136214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1899356" y="1308175"/>
            <a:ext cx="5410200" cy="5410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>
              <a:rot lat="19800000" lon="7200000" rev="0"/>
            </a:camera>
            <a:lightRig rig="balanced" dir="t">
              <a:rot lat="0" lon="0" rev="12600000"/>
            </a:lightRig>
          </a:scene3d>
          <a:sp3d prstMaterial="dkEdge">
            <a:bevelT w="1885950" h="2336800"/>
            <a:bevelB w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957689" y="3352800"/>
            <a:ext cx="8548511" cy="0"/>
          </a:xfrm>
          <a:prstGeom prst="straightConnector1">
            <a:avLst/>
          </a:prstGeom>
          <a:ln w="38100">
            <a:gradFill>
              <a:gsLst>
                <a:gs pos="48000">
                  <a:schemeClr val="tx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0" scaled="0"/>
            </a:gradFill>
            <a:headEnd type="none" w="lg" len="lg"/>
            <a:tailEnd type="stealth" w="lg" len="lg"/>
          </a:ln>
          <a:effectLst>
            <a:outerShdw blurRad="139700" algn="ctr" rotWithShape="0">
              <a:schemeClr val="bg1">
                <a:lumMod val="9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52800" y="2362200"/>
            <a:ext cx="9525000" cy="1143000"/>
          </a:xfrm>
        </p:spPr>
        <p:txBody>
          <a:bodyPr>
            <a:noAutofit/>
          </a:bodyPr>
          <a:lstStyle/>
          <a:p>
            <a:pPr algn="l"/>
            <a:r>
              <a:rPr lang="en-US" sz="6200" b="1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Starting</a:t>
            </a:r>
            <a:r>
              <a:rPr lang="en-US" sz="6200" b="1" dirty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Foundation</a:t>
            </a:r>
            <a:endParaRPr lang="en-US" sz="62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itle 12"/>
          <p:cNvSpPr txBox="1">
            <a:spLocks/>
          </p:cNvSpPr>
          <p:nvPr/>
        </p:nvSpPr>
        <p:spPr>
          <a:xfrm>
            <a:off x="3510844" y="3776662"/>
            <a:ext cx="7315200" cy="566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Selecting The Right Equipment</a:t>
            </a:r>
          </a:p>
        </p:txBody>
      </p:sp>
      <p:sp>
        <p:nvSpPr>
          <p:cNvPr id="16" name="Text Placeholder 14"/>
          <p:cNvSpPr txBox="1">
            <a:spLocks/>
          </p:cNvSpPr>
          <p:nvPr/>
        </p:nvSpPr>
        <p:spPr>
          <a:xfrm>
            <a:off x="3510844" y="4343400"/>
            <a:ext cx="7315200" cy="8048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Four Step Process</a:t>
            </a:r>
          </a:p>
        </p:txBody>
      </p:sp>
    </p:spTree>
    <p:extLst>
      <p:ext uri="{BB962C8B-B14F-4D97-AF65-F5344CB8AC3E}">
        <p14:creationId xmlns:p14="http://schemas.microsoft.com/office/powerpoint/2010/main" val="46584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08F3-7F94-D84A-B025-268C1B39A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7E667-0552-1647-B4C1-38B4B466E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GVWR – Gross Vehicle Weight Rating</a:t>
            </a:r>
          </a:p>
          <a:p>
            <a:pPr lvl="2"/>
            <a:r>
              <a:rPr lang="en-US" dirty="0"/>
              <a:t>Maximum amount of weight the vehicle is able to safely hold and transport</a:t>
            </a:r>
          </a:p>
          <a:p>
            <a:pPr lvl="3"/>
            <a:r>
              <a:rPr lang="en-US" dirty="0"/>
              <a:t>Rated by the manufacturer</a:t>
            </a:r>
          </a:p>
          <a:p>
            <a:r>
              <a:rPr lang="en-US" dirty="0"/>
              <a:t>Gross Trailer Weight</a:t>
            </a:r>
          </a:p>
          <a:p>
            <a:pPr lvl="2"/>
            <a:r>
              <a:rPr lang="en-US" dirty="0"/>
              <a:t>How much the trailer and payload weighs together</a:t>
            </a:r>
          </a:p>
          <a:p>
            <a:r>
              <a:rPr lang="en-US" dirty="0"/>
              <a:t>FMVSS – Safety chains or cable and attachment point</a:t>
            </a:r>
          </a:p>
          <a:p>
            <a:pPr lvl="2"/>
            <a:r>
              <a:rPr lang="en-US" dirty="0"/>
              <a:t>If the ultimate combined breaking strength of the two chains is equal to the gross weight of the towed vehicle(s), the requirements are satisfied.</a:t>
            </a:r>
          </a:p>
          <a:p>
            <a:pPr lvl="3"/>
            <a:r>
              <a:rPr lang="en-US" dirty="0"/>
              <a:t>It should be noted that some States may have more stringent requirements for safety chains.</a:t>
            </a:r>
          </a:p>
        </p:txBody>
      </p:sp>
    </p:spTree>
    <p:extLst>
      <p:ext uri="{BB962C8B-B14F-4D97-AF65-F5344CB8AC3E}">
        <p14:creationId xmlns:p14="http://schemas.microsoft.com/office/powerpoint/2010/main" val="270188683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theme/theme1.xml><?xml version="1.0" encoding="utf-8"?>
<a:theme xmlns:a="http://schemas.openxmlformats.org/drawingml/2006/main" name="Office Theme">
  <a:themeElements>
    <a:clrScheme name="sliced_spher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B0F0"/>
      </a:accent1>
      <a:accent2>
        <a:srgbClr val="FF0000"/>
      </a:accent2>
      <a:accent3>
        <a:srgbClr val="3BD955"/>
      </a:accent3>
      <a:accent4>
        <a:srgbClr val="FE19FF"/>
      </a:accent4>
      <a:accent5>
        <a:srgbClr val="FF831D"/>
      </a:accent5>
      <a:accent6>
        <a:srgbClr val="F6F24C"/>
      </a:accent6>
      <a:hlink>
        <a:srgbClr val="0000FF"/>
      </a:hlink>
      <a:folHlink>
        <a:srgbClr val="80008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FF Presentation Template.potm" id="{E2D2E08D-0290-4F4F-AE29-68960E9A109A}" vid="{84CCDCA3-DF7C-4833-9D6B-1B6E6DF6C0E5}"/>
    </a:ext>
  </a:extLst>
</a:theme>
</file>

<file path=ppt/theme/theme4.xml><?xml version="1.0" encoding="utf-8"?>
<a:theme xmlns:a="http://schemas.openxmlformats.org/drawingml/2006/main" name="Pitch Me Your Idea Animated">
  <a:themeElements>
    <a:clrScheme name="pitch_me_your_idea">
      <a:dk1>
        <a:srgbClr val="000000"/>
      </a:dk1>
      <a:lt1>
        <a:srgbClr val="FFFFFF"/>
      </a:lt1>
      <a:dk2>
        <a:srgbClr val="003161"/>
      </a:dk2>
      <a:lt2>
        <a:srgbClr val="BBB29C"/>
      </a:lt2>
      <a:accent1>
        <a:srgbClr val="F0F3FB"/>
      </a:accent1>
      <a:accent2>
        <a:srgbClr val="D8DBE4"/>
      </a:accent2>
      <a:accent3>
        <a:srgbClr val="9CA5BB"/>
      </a:accent3>
      <a:accent4>
        <a:srgbClr val="626F8E"/>
      </a:accent4>
      <a:accent5>
        <a:srgbClr val="384052"/>
      </a:accent5>
      <a:accent6>
        <a:srgbClr val="000000"/>
      </a:accent6>
      <a:hlink>
        <a:srgbClr val="657C95"/>
      </a:hlink>
      <a:folHlink>
        <a:srgbClr val="D8DBE4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xecutive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Executive">
    <a:majorFont>
      <a:latin typeface="Century Gothic"/>
      <a:ea typeface=""/>
      <a:cs typeface=""/>
      <a:font script="Jpan" typeface="ＭＳ ゴシック"/>
      <a:font script="Hang" typeface="HY중고딕"/>
      <a:font script="Hans" typeface="微软雅黑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Executiv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931</Words>
  <Application>Microsoft Office PowerPoint</Application>
  <PresentationFormat>Widescreen</PresentationFormat>
  <Paragraphs>179</Paragraphs>
  <Slides>27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 Theme</vt:lpstr>
      <vt:lpstr>1_Office Theme</vt:lpstr>
      <vt:lpstr>Newsprint</vt:lpstr>
      <vt:lpstr>Pitch Me Your Idea Animated</vt:lpstr>
      <vt:lpstr>PowerPoint Presentation</vt:lpstr>
      <vt:lpstr>Quick Facts</vt:lpstr>
      <vt:lpstr>PowerPoint Presentation</vt:lpstr>
      <vt:lpstr>Discussion Today</vt:lpstr>
      <vt:lpstr>Safety is Priority #1</vt:lpstr>
      <vt:lpstr>Safety is Priority #1</vt:lpstr>
      <vt:lpstr>Building to the Core</vt:lpstr>
      <vt:lpstr>Starting Foundation</vt:lpstr>
      <vt:lpstr>Definitions</vt:lpstr>
      <vt:lpstr>“Gross Trailer (s) Weight” is usually determined by the Gross Vehicle Weight Rating (GVWR)</vt:lpstr>
      <vt:lpstr>Gross Trailer Weight</vt:lpstr>
      <vt:lpstr>“Tongue Weight Capacity” is the maximum expected weight at the drawbar eye</vt:lpstr>
      <vt:lpstr>Tongue Weight</vt:lpstr>
      <vt:lpstr>PowerPoint Presentation</vt:lpstr>
      <vt:lpstr>Operating Conditions &amp; Environment</vt:lpstr>
      <vt:lpstr>PowerPoint Presentation</vt:lpstr>
      <vt:lpstr>Premier’s or Other’s Product Catalog</vt:lpstr>
      <vt:lpstr>Four Steps to Selecting the Right Equipment </vt:lpstr>
      <vt:lpstr>Core line descriptions</vt:lpstr>
      <vt:lpstr>Understanding Dynamic Forces</vt:lpstr>
      <vt:lpstr>Dynamic Forces</vt:lpstr>
      <vt:lpstr>How Different Are Dynamic Forces?</vt:lpstr>
      <vt:lpstr>Dynamic Forces In Action</vt:lpstr>
      <vt:lpstr>Personal Preference</vt:lpstr>
      <vt:lpstr>Question and Answer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Quys</dc:creator>
  <cp:lastModifiedBy>Rick Swenson</cp:lastModifiedBy>
  <cp:revision>8</cp:revision>
  <dcterms:created xsi:type="dcterms:W3CDTF">2020-10-06T18:36:08Z</dcterms:created>
  <dcterms:modified xsi:type="dcterms:W3CDTF">2024-04-08T12:48:04Z</dcterms:modified>
</cp:coreProperties>
</file>